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22"/>
  </p:notesMasterIdLst>
  <p:sldIdLst>
    <p:sldId id="259" r:id="rId3"/>
    <p:sldId id="605" r:id="rId4"/>
    <p:sldId id="606" r:id="rId5"/>
    <p:sldId id="322" r:id="rId6"/>
    <p:sldId id="334" r:id="rId7"/>
    <p:sldId id="333" r:id="rId8"/>
    <p:sldId id="269" r:id="rId9"/>
    <p:sldId id="419" r:id="rId10"/>
    <p:sldId id="417" r:id="rId11"/>
    <p:sldId id="599" r:id="rId12"/>
    <p:sldId id="265" r:id="rId13"/>
    <p:sldId id="446" r:id="rId14"/>
    <p:sldId id="600" r:id="rId15"/>
    <p:sldId id="426" r:id="rId16"/>
    <p:sldId id="264" r:id="rId17"/>
    <p:sldId id="431" r:id="rId18"/>
    <p:sldId id="432" r:id="rId19"/>
    <p:sldId id="602" r:id="rId20"/>
    <p:sldId id="61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643" autoAdjust="0"/>
    <p:restoredTop sz="88109" autoAdjust="0"/>
  </p:normalViewPr>
  <p:slideViewPr>
    <p:cSldViewPr snapToGrid="0">
      <p:cViewPr varScale="1">
        <p:scale>
          <a:sx n="100" d="100"/>
          <a:sy n="100" d="100"/>
        </p:scale>
        <p:origin x="15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1981C4-A831-4450-B013-3E0794B42851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</dgm:pt>
    <dgm:pt modelId="{D5E624DA-D433-400B-9B2D-D9A11174DE49}">
      <dgm:prSet phldrT="[Text]" custT="1"/>
      <dgm:spPr/>
      <dgm:t>
        <a:bodyPr/>
        <a:lstStyle/>
        <a:p>
          <a:r>
            <a:rPr lang="en-US" sz="1600" b="0" u="sng" dirty="0">
              <a:latin typeface="Franklin Gothic Medium" panose="020B0603020102020204" pitchFamily="34" charset="0"/>
            </a:rPr>
            <a:t>Sep. 2013</a:t>
          </a:r>
        </a:p>
        <a:p>
          <a:r>
            <a:rPr lang="en-US" sz="1600" b="0" dirty="0">
              <a:latin typeface="Franklin Gothic Medium" panose="020B0603020102020204" pitchFamily="34" charset="0"/>
            </a:rPr>
            <a:t>Governor Signed Bill</a:t>
          </a:r>
        </a:p>
      </dgm:t>
    </dgm:pt>
    <dgm:pt modelId="{FCCE9950-5E05-4C0A-80E4-771CF64E833E}" type="parTrans" cxnId="{13D4FB47-3FCE-479E-A6DB-285C2E2B5013}">
      <dgm:prSet/>
      <dgm:spPr/>
      <dgm:t>
        <a:bodyPr/>
        <a:lstStyle/>
        <a:p>
          <a:endParaRPr lang="en-US" sz="1600" b="0">
            <a:latin typeface="Franklin Gothic Medium" panose="020B0603020102020204" pitchFamily="34" charset="0"/>
          </a:endParaRPr>
        </a:p>
      </dgm:t>
    </dgm:pt>
    <dgm:pt modelId="{1F93D9DF-97EB-452D-AE27-43BAB1AB917C}" type="sibTrans" cxnId="{13D4FB47-3FCE-479E-A6DB-285C2E2B5013}">
      <dgm:prSet/>
      <dgm:spPr/>
      <dgm:t>
        <a:bodyPr/>
        <a:lstStyle/>
        <a:p>
          <a:endParaRPr lang="en-US" sz="1600" b="0">
            <a:latin typeface="Franklin Gothic Medium" panose="020B0603020102020204" pitchFamily="34" charset="0"/>
          </a:endParaRPr>
        </a:p>
      </dgm:t>
    </dgm:pt>
    <dgm:pt modelId="{A2AB96EE-0F06-437B-BD41-BAC9AB283F4F}">
      <dgm:prSet phldrT="[Text]" custT="1"/>
      <dgm:spPr/>
      <dgm:t>
        <a:bodyPr/>
        <a:lstStyle/>
        <a:p>
          <a:r>
            <a:rPr lang="en-US" sz="1600" b="0" u="sng" dirty="0">
              <a:latin typeface="Franklin Gothic Medium" panose="020B0603020102020204" pitchFamily="34" charset="0"/>
            </a:rPr>
            <a:t>Dec. 2018 </a:t>
          </a:r>
          <a:r>
            <a:rPr lang="en-US" sz="1600" b="0" dirty="0">
              <a:latin typeface="Franklin Gothic Medium" panose="020B0603020102020204" pitchFamily="34" charset="0"/>
            </a:rPr>
            <a:t>CEQA Guidelines updated</a:t>
          </a:r>
        </a:p>
      </dgm:t>
    </dgm:pt>
    <dgm:pt modelId="{AF8A3549-2903-45B0-AC0E-E370DB9DD311}" type="parTrans" cxnId="{4C161725-BD2B-4679-9622-7074A9E79276}">
      <dgm:prSet/>
      <dgm:spPr/>
      <dgm:t>
        <a:bodyPr/>
        <a:lstStyle/>
        <a:p>
          <a:endParaRPr lang="en-US" sz="1600" b="0">
            <a:latin typeface="Franklin Gothic Medium" panose="020B0603020102020204" pitchFamily="34" charset="0"/>
          </a:endParaRPr>
        </a:p>
      </dgm:t>
    </dgm:pt>
    <dgm:pt modelId="{52FF4F42-20C9-4954-85F0-55C5C9C4DC20}" type="sibTrans" cxnId="{4C161725-BD2B-4679-9622-7074A9E79276}">
      <dgm:prSet/>
      <dgm:spPr/>
      <dgm:t>
        <a:bodyPr/>
        <a:lstStyle/>
        <a:p>
          <a:endParaRPr lang="en-US" sz="1600" b="0">
            <a:latin typeface="Franklin Gothic Medium" panose="020B0603020102020204" pitchFamily="34" charset="0"/>
          </a:endParaRPr>
        </a:p>
      </dgm:t>
    </dgm:pt>
    <dgm:pt modelId="{E671E238-9053-4EC5-BB87-26EF02EE90C4}">
      <dgm:prSet phldrT="[Text]" custT="1"/>
      <dgm:spPr/>
      <dgm:t>
        <a:bodyPr/>
        <a:lstStyle/>
        <a:p>
          <a:r>
            <a:rPr lang="en-US" sz="1600" b="0" u="sng" dirty="0">
              <a:latin typeface="Franklin Gothic Medium" panose="020B0603020102020204" pitchFamily="34" charset="0"/>
            </a:rPr>
            <a:t>Jul. 2020</a:t>
          </a:r>
        </a:p>
        <a:p>
          <a:r>
            <a:rPr lang="en-US" sz="1600" b="0" dirty="0">
              <a:latin typeface="Franklin Gothic Medium" panose="020B0603020102020204" pitchFamily="34" charset="0"/>
            </a:rPr>
            <a:t> VMT is Mandatory for LU projects</a:t>
          </a:r>
        </a:p>
      </dgm:t>
    </dgm:pt>
    <dgm:pt modelId="{7D8841C3-641B-43DA-B88A-DA9EADE21FC8}" type="parTrans" cxnId="{BADAE781-32F9-43FE-8994-49BBD35B9831}">
      <dgm:prSet/>
      <dgm:spPr/>
      <dgm:t>
        <a:bodyPr/>
        <a:lstStyle/>
        <a:p>
          <a:endParaRPr lang="en-US" sz="1600" b="0">
            <a:latin typeface="Franklin Gothic Medium" panose="020B0603020102020204" pitchFamily="34" charset="0"/>
          </a:endParaRPr>
        </a:p>
      </dgm:t>
    </dgm:pt>
    <dgm:pt modelId="{745FE995-A820-4FE9-AA70-B7EC54325C3A}" type="sibTrans" cxnId="{BADAE781-32F9-43FE-8994-49BBD35B9831}">
      <dgm:prSet/>
      <dgm:spPr/>
      <dgm:t>
        <a:bodyPr/>
        <a:lstStyle/>
        <a:p>
          <a:endParaRPr lang="en-US" sz="1600" b="0">
            <a:latin typeface="Franklin Gothic Medium" panose="020B0603020102020204" pitchFamily="34" charset="0"/>
          </a:endParaRPr>
        </a:p>
      </dgm:t>
    </dgm:pt>
    <dgm:pt modelId="{EC74AA77-6A32-437B-A3A1-3EFAE28365DA}">
      <dgm:prSet phldrT="[Text]" custT="1"/>
      <dgm:spPr/>
      <dgm:t>
        <a:bodyPr/>
        <a:lstStyle/>
        <a:p>
          <a:r>
            <a:rPr lang="en-US" sz="1600" b="0" u="sng" dirty="0">
              <a:latin typeface="Franklin Gothic Medium" panose="020B0603020102020204" pitchFamily="34" charset="0"/>
            </a:rPr>
            <a:t>Apr. 2019</a:t>
          </a:r>
        </a:p>
        <a:p>
          <a:r>
            <a:rPr lang="en-US" sz="1600" b="0" dirty="0">
              <a:latin typeface="Franklin Gothic Medium" panose="020B0603020102020204" pitchFamily="34" charset="0"/>
            </a:rPr>
            <a:t>LOS Prohibited in CEQA for LU projects</a:t>
          </a:r>
        </a:p>
      </dgm:t>
    </dgm:pt>
    <dgm:pt modelId="{7AF6BFB3-1094-4D95-91E6-C8D52EAD2FE2}" type="parTrans" cxnId="{FE51C26F-6178-4CFE-9187-D9D8988B189F}">
      <dgm:prSet/>
      <dgm:spPr/>
      <dgm:t>
        <a:bodyPr/>
        <a:lstStyle/>
        <a:p>
          <a:endParaRPr lang="en-US" sz="1600"/>
        </a:p>
      </dgm:t>
    </dgm:pt>
    <dgm:pt modelId="{1A7235CC-F98A-47AF-826F-B82DBDDCBCC8}" type="sibTrans" cxnId="{FE51C26F-6178-4CFE-9187-D9D8988B189F}">
      <dgm:prSet/>
      <dgm:spPr/>
      <dgm:t>
        <a:bodyPr/>
        <a:lstStyle/>
        <a:p>
          <a:endParaRPr lang="en-US" sz="1600"/>
        </a:p>
      </dgm:t>
    </dgm:pt>
    <dgm:pt modelId="{681D5BEA-EBD9-460D-986C-A32060B73603}" type="pres">
      <dgm:prSet presAssocID="{C21981C4-A831-4450-B013-3E0794B42851}" presName="CompostProcess" presStyleCnt="0">
        <dgm:presLayoutVars>
          <dgm:dir/>
          <dgm:resizeHandles val="exact"/>
        </dgm:presLayoutVars>
      </dgm:prSet>
      <dgm:spPr/>
    </dgm:pt>
    <dgm:pt modelId="{7F40BFDE-4970-455C-9239-19D5AA7DC2D5}" type="pres">
      <dgm:prSet presAssocID="{C21981C4-A831-4450-B013-3E0794B42851}" presName="arrow" presStyleLbl="bgShp" presStyleIdx="0" presStyleCnt="1"/>
      <dgm:spPr/>
    </dgm:pt>
    <dgm:pt modelId="{F26672C7-A9FA-47BC-BFAD-2C87AA39ADA0}" type="pres">
      <dgm:prSet presAssocID="{C21981C4-A831-4450-B013-3E0794B42851}" presName="linearProcess" presStyleCnt="0"/>
      <dgm:spPr/>
    </dgm:pt>
    <dgm:pt modelId="{47C32797-733C-4094-AEB5-6B1E2C32E21F}" type="pres">
      <dgm:prSet presAssocID="{D5E624DA-D433-400B-9B2D-D9A11174DE49}" presName="textNode" presStyleLbl="node1" presStyleIdx="0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660DA946-93BD-4F4B-AF32-2125F8B692EC}" type="pres">
      <dgm:prSet presAssocID="{1F93D9DF-97EB-452D-AE27-43BAB1AB917C}" presName="sibTrans" presStyleCnt="0"/>
      <dgm:spPr/>
    </dgm:pt>
    <dgm:pt modelId="{61654202-8D01-4EEF-AD04-C2BBD50FF368}" type="pres">
      <dgm:prSet presAssocID="{A2AB96EE-0F06-437B-BD41-BAC9AB283F4F}" presName="textNode" presStyleLbl="node1" presStyleIdx="1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5B277A90-2F9A-4EF4-89C5-B829431CCA0B}" type="pres">
      <dgm:prSet presAssocID="{52FF4F42-20C9-4954-85F0-55C5C9C4DC20}" presName="sibTrans" presStyleCnt="0"/>
      <dgm:spPr/>
    </dgm:pt>
    <dgm:pt modelId="{A88EC956-F014-46A9-B2AA-436D100C9C8D}" type="pres">
      <dgm:prSet presAssocID="{EC74AA77-6A32-437B-A3A1-3EFAE28365DA}" presName="textNode" presStyleLbl="node1" presStyleIdx="2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9D375E36-E17C-46E5-A82E-90FC02A7F142}" type="pres">
      <dgm:prSet presAssocID="{1A7235CC-F98A-47AF-826F-B82DBDDCBCC8}" presName="sibTrans" presStyleCnt="0"/>
      <dgm:spPr/>
    </dgm:pt>
    <dgm:pt modelId="{22A968D9-56D2-41F7-AA2C-301F639083DE}" type="pres">
      <dgm:prSet presAssocID="{E671E238-9053-4EC5-BB87-26EF02EE90C4}" presName="textNode" presStyleLbl="node1" presStyleIdx="3" presStyleCnt="4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62EC4404-AD23-43F5-B869-1CEC3D29DA6E}" type="presOf" srcId="{E671E238-9053-4EC5-BB87-26EF02EE90C4}" destId="{22A968D9-56D2-41F7-AA2C-301F639083DE}" srcOrd="0" destOrd="0" presId="urn:microsoft.com/office/officeart/2005/8/layout/hProcess9"/>
    <dgm:cxn modelId="{A766FB1C-D4C2-41E9-B1CA-608A0E2FEDEE}" type="presOf" srcId="{C21981C4-A831-4450-B013-3E0794B42851}" destId="{681D5BEA-EBD9-460D-986C-A32060B73603}" srcOrd="0" destOrd="0" presId="urn:microsoft.com/office/officeart/2005/8/layout/hProcess9"/>
    <dgm:cxn modelId="{4C161725-BD2B-4679-9622-7074A9E79276}" srcId="{C21981C4-A831-4450-B013-3E0794B42851}" destId="{A2AB96EE-0F06-437B-BD41-BAC9AB283F4F}" srcOrd="1" destOrd="0" parTransId="{AF8A3549-2903-45B0-AC0E-E370DB9DD311}" sibTransId="{52FF4F42-20C9-4954-85F0-55C5C9C4DC20}"/>
    <dgm:cxn modelId="{707B8865-3993-4549-9F35-404D4CA9EF32}" type="presOf" srcId="{A2AB96EE-0F06-437B-BD41-BAC9AB283F4F}" destId="{61654202-8D01-4EEF-AD04-C2BBD50FF368}" srcOrd="0" destOrd="0" presId="urn:microsoft.com/office/officeart/2005/8/layout/hProcess9"/>
    <dgm:cxn modelId="{13D4FB47-3FCE-479E-A6DB-285C2E2B5013}" srcId="{C21981C4-A831-4450-B013-3E0794B42851}" destId="{D5E624DA-D433-400B-9B2D-D9A11174DE49}" srcOrd="0" destOrd="0" parTransId="{FCCE9950-5E05-4C0A-80E4-771CF64E833E}" sibTransId="{1F93D9DF-97EB-452D-AE27-43BAB1AB917C}"/>
    <dgm:cxn modelId="{FE51C26F-6178-4CFE-9187-D9D8988B189F}" srcId="{C21981C4-A831-4450-B013-3E0794B42851}" destId="{EC74AA77-6A32-437B-A3A1-3EFAE28365DA}" srcOrd="2" destOrd="0" parTransId="{7AF6BFB3-1094-4D95-91E6-C8D52EAD2FE2}" sibTransId="{1A7235CC-F98A-47AF-826F-B82DBDDCBCC8}"/>
    <dgm:cxn modelId="{BADAE781-32F9-43FE-8994-49BBD35B9831}" srcId="{C21981C4-A831-4450-B013-3E0794B42851}" destId="{E671E238-9053-4EC5-BB87-26EF02EE90C4}" srcOrd="3" destOrd="0" parTransId="{7D8841C3-641B-43DA-B88A-DA9EADE21FC8}" sibTransId="{745FE995-A820-4FE9-AA70-B7EC54325C3A}"/>
    <dgm:cxn modelId="{1C7E50A7-FABB-41DC-B6EA-28F9F289FAE0}" type="presOf" srcId="{D5E624DA-D433-400B-9B2D-D9A11174DE49}" destId="{47C32797-733C-4094-AEB5-6B1E2C32E21F}" srcOrd="0" destOrd="0" presId="urn:microsoft.com/office/officeart/2005/8/layout/hProcess9"/>
    <dgm:cxn modelId="{C53C93E3-5786-40BD-8B2E-36B5410DF98A}" type="presOf" srcId="{EC74AA77-6A32-437B-A3A1-3EFAE28365DA}" destId="{A88EC956-F014-46A9-B2AA-436D100C9C8D}" srcOrd="0" destOrd="0" presId="urn:microsoft.com/office/officeart/2005/8/layout/hProcess9"/>
    <dgm:cxn modelId="{C0AB7BDD-C75F-4E27-81C8-455F4AAE9730}" type="presParOf" srcId="{681D5BEA-EBD9-460D-986C-A32060B73603}" destId="{7F40BFDE-4970-455C-9239-19D5AA7DC2D5}" srcOrd="0" destOrd="0" presId="urn:microsoft.com/office/officeart/2005/8/layout/hProcess9"/>
    <dgm:cxn modelId="{D377DCF5-2751-4305-B497-901DB60B0F23}" type="presParOf" srcId="{681D5BEA-EBD9-460D-986C-A32060B73603}" destId="{F26672C7-A9FA-47BC-BFAD-2C87AA39ADA0}" srcOrd="1" destOrd="0" presId="urn:microsoft.com/office/officeart/2005/8/layout/hProcess9"/>
    <dgm:cxn modelId="{BA45B58C-6089-4325-B854-2D3422C08968}" type="presParOf" srcId="{F26672C7-A9FA-47BC-BFAD-2C87AA39ADA0}" destId="{47C32797-733C-4094-AEB5-6B1E2C32E21F}" srcOrd="0" destOrd="0" presId="urn:microsoft.com/office/officeart/2005/8/layout/hProcess9"/>
    <dgm:cxn modelId="{92FA70FF-DD84-46FD-9B4D-755990974BD4}" type="presParOf" srcId="{F26672C7-A9FA-47BC-BFAD-2C87AA39ADA0}" destId="{660DA946-93BD-4F4B-AF32-2125F8B692EC}" srcOrd="1" destOrd="0" presId="urn:microsoft.com/office/officeart/2005/8/layout/hProcess9"/>
    <dgm:cxn modelId="{A7B64279-66EF-4191-844F-C4BC59A1DF7A}" type="presParOf" srcId="{F26672C7-A9FA-47BC-BFAD-2C87AA39ADA0}" destId="{61654202-8D01-4EEF-AD04-C2BBD50FF368}" srcOrd="2" destOrd="0" presId="urn:microsoft.com/office/officeart/2005/8/layout/hProcess9"/>
    <dgm:cxn modelId="{4D46B951-EA83-48E3-B3A0-CA8D6FED1E56}" type="presParOf" srcId="{F26672C7-A9FA-47BC-BFAD-2C87AA39ADA0}" destId="{5B277A90-2F9A-4EF4-89C5-B829431CCA0B}" srcOrd="3" destOrd="0" presId="urn:microsoft.com/office/officeart/2005/8/layout/hProcess9"/>
    <dgm:cxn modelId="{C35CD612-4A65-404C-9F31-02F4033369B0}" type="presParOf" srcId="{F26672C7-A9FA-47BC-BFAD-2C87AA39ADA0}" destId="{A88EC956-F014-46A9-B2AA-436D100C9C8D}" srcOrd="4" destOrd="0" presId="urn:microsoft.com/office/officeart/2005/8/layout/hProcess9"/>
    <dgm:cxn modelId="{1CF37D32-1D64-4381-9E00-36434034E710}" type="presParOf" srcId="{F26672C7-A9FA-47BC-BFAD-2C87AA39ADA0}" destId="{9D375E36-E17C-46E5-A82E-90FC02A7F142}" srcOrd="5" destOrd="0" presId="urn:microsoft.com/office/officeart/2005/8/layout/hProcess9"/>
    <dgm:cxn modelId="{E742E7D5-7CCB-489A-BB73-3F208C923674}" type="presParOf" srcId="{F26672C7-A9FA-47BC-BFAD-2C87AA39ADA0}" destId="{22A968D9-56D2-41F7-AA2C-301F639083D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0BFDE-4970-455C-9239-19D5AA7DC2D5}">
      <dsp:nvSpPr>
        <dsp:cNvPr id="0" name=""/>
        <dsp:cNvSpPr/>
      </dsp:nvSpPr>
      <dsp:spPr>
        <a:xfrm>
          <a:off x="472857" y="0"/>
          <a:ext cx="5359051" cy="4207669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7C32797-733C-4094-AEB5-6B1E2C32E21F}">
      <dsp:nvSpPr>
        <dsp:cNvPr id="0" name=""/>
        <dsp:cNvSpPr/>
      </dsp:nvSpPr>
      <dsp:spPr>
        <a:xfrm>
          <a:off x="2154" y="1262300"/>
          <a:ext cx="1400101" cy="16830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u="sng" kern="1200" dirty="0">
              <a:latin typeface="Franklin Gothic Medium" panose="020B0603020102020204" pitchFamily="34" charset="0"/>
            </a:rPr>
            <a:t>Sep. 2013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Franklin Gothic Medium" panose="020B0603020102020204" pitchFamily="34" charset="0"/>
            </a:rPr>
            <a:t>Governor Signed Bill</a:t>
          </a:r>
        </a:p>
      </dsp:txBody>
      <dsp:txXfrm>
        <a:off x="2154" y="1262300"/>
        <a:ext cx="1400101" cy="1683067"/>
      </dsp:txXfrm>
    </dsp:sp>
    <dsp:sp modelId="{61654202-8D01-4EEF-AD04-C2BBD50FF368}">
      <dsp:nvSpPr>
        <dsp:cNvPr id="0" name=""/>
        <dsp:cNvSpPr/>
      </dsp:nvSpPr>
      <dsp:spPr>
        <a:xfrm>
          <a:off x="1635606" y="1262300"/>
          <a:ext cx="1400101" cy="16830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u="sng" kern="1200" dirty="0">
              <a:latin typeface="Franklin Gothic Medium" panose="020B0603020102020204" pitchFamily="34" charset="0"/>
            </a:rPr>
            <a:t>Dec. 2018 </a:t>
          </a:r>
          <a:r>
            <a:rPr lang="en-US" sz="1600" b="0" kern="1200" dirty="0">
              <a:latin typeface="Franklin Gothic Medium" panose="020B0603020102020204" pitchFamily="34" charset="0"/>
            </a:rPr>
            <a:t>CEQA Guidelines updated</a:t>
          </a:r>
        </a:p>
      </dsp:txBody>
      <dsp:txXfrm>
        <a:off x="1635606" y="1262300"/>
        <a:ext cx="1400101" cy="1683067"/>
      </dsp:txXfrm>
    </dsp:sp>
    <dsp:sp modelId="{A88EC956-F014-46A9-B2AA-436D100C9C8D}">
      <dsp:nvSpPr>
        <dsp:cNvPr id="0" name=""/>
        <dsp:cNvSpPr/>
      </dsp:nvSpPr>
      <dsp:spPr>
        <a:xfrm>
          <a:off x="3269058" y="1262300"/>
          <a:ext cx="1400101" cy="16830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u="sng" kern="1200" dirty="0">
              <a:latin typeface="Franklin Gothic Medium" panose="020B0603020102020204" pitchFamily="34" charset="0"/>
            </a:rPr>
            <a:t>Apr. 2019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Franklin Gothic Medium" panose="020B0603020102020204" pitchFamily="34" charset="0"/>
            </a:rPr>
            <a:t>LOS Prohibited in CEQA for LU projects</a:t>
          </a:r>
        </a:p>
      </dsp:txBody>
      <dsp:txXfrm>
        <a:off x="3269058" y="1262300"/>
        <a:ext cx="1400101" cy="1683067"/>
      </dsp:txXfrm>
    </dsp:sp>
    <dsp:sp modelId="{22A968D9-56D2-41F7-AA2C-301F639083DE}">
      <dsp:nvSpPr>
        <dsp:cNvPr id="0" name=""/>
        <dsp:cNvSpPr/>
      </dsp:nvSpPr>
      <dsp:spPr>
        <a:xfrm>
          <a:off x="4902510" y="1262300"/>
          <a:ext cx="1400101" cy="16830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u="sng" kern="1200" dirty="0">
              <a:latin typeface="Franklin Gothic Medium" panose="020B0603020102020204" pitchFamily="34" charset="0"/>
            </a:rPr>
            <a:t>Jul. 2020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Franklin Gothic Medium" panose="020B0603020102020204" pitchFamily="34" charset="0"/>
            </a:rPr>
            <a:t> VMT is Mandatory for LU projects</a:t>
          </a:r>
        </a:p>
      </dsp:txBody>
      <dsp:txXfrm>
        <a:off x="4902510" y="1262300"/>
        <a:ext cx="1400101" cy="1683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06A91-4A14-43D0-A6DC-801978C606B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10E1B-D1FC-4666-962B-3A617F7AD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75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Delay</a:t>
            </a:r>
            <a:r>
              <a:rPr lang="en-US" baseline="0">
                <a:solidFill>
                  <a:srgbClr val="FF0000"/>
                </a:solidFill>
              </a:rPr>
              <a:t>/LOS no longer the sole basis for impact significance</a:t>
            </a:r>
          </a:p>
          <a:p>
            <a:r>
              <a:rPr lang="en-US" baseline="0">
                <a:solidFill>
                  <a:srgbClr val="FF0000"/>
                </a:solidFill>
              </a:rPr>
              <a:t>VMT new metric</a:t>
            </a:r>
          </a:p>
          <a:p>
            <a:r>
              <a:rPr lang="en-US" baseline="0">
                <a:solidFill>
                  <a:srgbClr val="FF0000"/>
                </a:solidFill>
              </a:rPr>
              <a:t>	- OPR to provide guidance on methodology and significance criteria</a:t>
            </a:r>
          </a:p>
          <a:p>
            <a:endParaRPr lang="en-US">
              <a:solidFill>
                <a:srgbClr val="FF0000"/>
              </a:solidFill>
            </a:endParaRPr>
          </a:p>
          <a:p>
            <a:r>
              <a:rPr lang="en-US">
                <a:solidFill>
                  <a:srgbClr val="FF0000"/>
                </a:solidFill>
              </a:rPr>
              <a:t>CASE LAW</a:t>
            </a:r>
          </a:p>
          <a:p>
            <a:r>
              <a:rPr lang="en-US">
                <a:solidFill>
                  <a:srgbClr val="FF0000"/>
                </a:solidFill>
              </a:rPr>
              <a:t>NEPA</a:t>
            </a:r>
          </a:p>
          <a:p>
            <a:pPr lvl="1"/>
            <a:r>
              <a:rPr lang="en-US" i="1">
                <a:solidFill>
                  <a:srgbClr val="FF0000"/>
                </a:solidFill>
              </a:rPr>
              <a:t>Conservation Law Found. v. FHA </a:t>
            </a:r>
            <a:r>
              <a:rPr lang="en-US">
                <a:solidFill>
                  <a:srgbClr val="FF0000"/>
                </a:solidFill>
              </a:rPr>
              <a:t>(2007) 630 F. Supp. 2d 183</a:t>
            </a:r>
          </a:p>
          <a:p>
            <a:r>
              <a:rPr lang="en-US">
                <a:solidFill>
                  <a:srgbClr val="FF0000"/>
                </a:solidFill>
              </a:rPr>
              <a:t>CEQA</a:t>
            </a:r>
          </a:p>
          <a:p>
            <a:pPr lvl="1"/>
            <a:r>
              <a:rPr lang="en-US" i="1">
                <a:solidFill>
                  <a:srgbClr val="FF0000"/>
                </a:solidFill>
              </a:rPr>
              <a:t>Cal. Clean Energy Comm. v. Woodland </a:t>
            </a:r>
            <a:r>
              <a:rPr lang="en-US">
                <a:solidFill>
                  <a:srgbClr val="FF0000"/>
                </a:solidFill>
              </a:rPr>
              <a:t>(2014) 225 Cal.App.4th 173 </a:t>
            </a:r>
          </a:p>
          <a:p>
            <a:pPr lvl="1"/>
            <a:r>
              <a:rPr lang="en-US" i="1">
                <a:solidFill>
                  <a:srgbClr val="FF0000"/>
                </a:solidFill>
              </a:rPr>
              <a:t>Cleveland Nat’l Forest </a:t>
            </a:r>
            <a:r>
              <a:rPr lang="en-US" i="1" err="1">
                <a:solidFill>
                  <a:srgbClr val="FF0000"/>
                </a:solidFill>
              </a:rPr>
              <a:t>Fntd</a:t>
            </a:r>
            <a:r>
              <a:rPr lang="en-US" i="1">
                <a:solidFill>
                  <a:srgbClr val="FF0000"/>
                </a:solidFill>
              </a:rPr>
              <a:t>. v. SANDAG </a:t>
            </a:r>
            <a:r>
              <a:rPr lang="en-US">
                <a:solidFill>
                  <a:srgbClr val="FF0000"/>
                </a:solidFill>
              </a:rPr>
              <a:t>(2014) _ Cal.App.4th _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F96BB-D155-4BC6-94A6-E0C0B226E5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7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10E1B-D1FC-4666-962B-3A617F7ADC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4962C7-44DC-4BD4-8A05-6353CA7A9DA8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5DD-F2DF-411B-8A45-8AAB904CB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40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3E992-EAE4-41BE-9313-C3523B692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6DC91-DA1F-48C5-A747-F6F0E57C4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9D282-3938-4029-B455-7153727B2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76E8FF-CF56-47CF-BFBC-67FCC3FD8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0E219A-52D5-4F37-B5CF-B4266D8205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1CE5FB-5D35-47F6-B11A-DCF0FBBDE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FC1E-DE22-43BE-AE4F-C283364A21B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F7F2D5-3262-4693-A9A0-4187E4327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D9BC51-A3E2-471E-BE80-0371616A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7090-9D19-4DF2-9ED6-D6E675FE6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0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49DA8-AE90-4393-83B2-E9D2A0FA6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052B4B-89AA-4BE0-9CC8-AEC5542E9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FC1E-DE22-43BE-AE4F-C283364A21B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796C98-3A0A-41AE-86ED-EBA7003E6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1FB48-F6E3-4C8F-816B-C2E2C9B61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7090-9D19-4DF2-9ED6-D6E675FE6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94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E33136-5FA4-40A6-B1BC-80313C91F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FC1E-DE22-43BE-AE4F-C283364A21B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F4B8ED-E1EA-4436-A85F-5839364B9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00C8A-6194-4872-9B3E-5B471E10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7090-9D19-4DF2-9ED6-D6E675FE6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88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93C53-7D75-4266-8F78-517D14558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3FCDA-884D-41F3-A362-724B32988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09A89-362B-4704-9EA9-C9898F7BC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420D5-276F-4302-9E72-7194980C1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FC1E-DE22-43BE-AE4F-C283364A21B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B424B-F792-4815-ADCD-98E823301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6E798-F341-49E1-B076-DB43D5400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7090-9D19-4DF2-9ED6-D6E675FE6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05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3D107-EAA1-40CB-B468-3DA151035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225DA7-D6A9-4501-B88B-51D6C419A3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B263A-BA9E-46D9-88B6-9BBEA0943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458B5-89EC-4665-9665-F1604A5A1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FC1E-DE22-43BE-AE4F-C283364A21B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2F1D4-4EEA-42FC-B135-3D3632D77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5B35E-9F2A-4E0F-8D6B-2C5AAE0A3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7090-9D19-4DF2-9ED6-D6E675FE6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1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DD2DB-D9B5-4AE2-B335-EBC0D28F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7801AF-7288-4791-B83A-70420B884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DCCD5-6A9E-41B1-9C74-BAED920D6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FC1E-DE22-43BE-AE4F-C283364A21B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26F47-A174-4B6E-BA81-95E66EDE1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9048E-3614-4BE8-8A2E-B185E5E6A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7090-9D19-4DF2-9ED6-D6E675FE6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02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BF7863-F51E-4671-A596-F5979F7630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10E14-E638-4941-A1CF-F15FF9771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034BA-C2D7-4098-9140-016526DE6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FC1E-DE22-43BE-AE4F-C283364A21B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DF07D-EBCD-454E-94A4-5048F5048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E8F51-58B3-40A1-9694-6822219E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7090-9D19-4DF2-9ED6-D6E675FE6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1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8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63619"/>
            <a:ext cx="7886700" cy="3948874"/>
          </a:xfrm>
        </p:spPr>
        <p:txBody>
          <a:bodyPr/>
          <a:lstStyle>
            <a:lvl1pPr>
              <a:defRPr sz="3200" b="1" baseline="0">
                <a:latin typeface="Franklin Gothic Medium" panose="020B0603020102020204" pitchFamily="34" charset="0"/>
              </a:defRPr>
            </a:lvl1pPr>
            <a:lvl2pPr>
              <a:defRPr sz="2800" b="1" baseline="0">
                <a:latin typeface="Franklin Gothic Medium" panose="020B0603020102020204" pitchFamily="34" charset="0"/>
              </a:defRPr>
            </a:lvl2pPr>
            <a:lvl3pPr>
              <a:defRPr b="1" baseline="0">
                <a:latin typeface="Franklin Gothic Medium" panose="020B0603020102020204" pitchFamily="34" charset="0"/>
              </a:defRPr>
            </a:lvl3pPr>
            <a:lvl4pPr>
              <a:defRPr b="1" baseline="0">
                <a:latin typeface="Franklin Gothic Medium" panose="020B0603020102020204" pitchFamily="34" charset="0"/>
              </a:defRPr>
            </a:lvl4pPr>
            <a:lvl5pPr>
              <a:defRPr b="1" baseline="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7A84C55-3644-4386-8644-6136C2E622E2}" type="datetime1">
              <a:rPr lang="en-US" smtClean="0"/>
              <a:t>10/10/2019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5DD-F2DF-411B-8A45-8AAB904CB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2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>
                <a:latin typeface="Franklin Gothic Medium" panose="020B0603020102020204" pitchFamily="34" charset="0"/>
              </a:defRPr>
            </a:lvl2pPr>
            <a:lvl3pPr>
              <a:defRPr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>
                <a:latin typeface="Franklin Gothic Medium" panose="020B0603020102020204" pitchFamily="34" charset="0"/>
              </a:defRPr>
            </a:lvl2pPr>
            <a:lvl3pPr>
              <a:defRPr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AFD03B8-3D2B-4B1E-A7D2-7A07BF70BDBB}" type="datetime1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5DD-F2DF-411B-8A45-8AAB904CB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9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7A36CB-26C2-4527-89D0-081948EA0904}" type="datetime1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5DD-F2DF-411B-8A45-8AAB904CB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4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21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E732E-1609-444B-BFA4-ABC9C361B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98FA47-7CAC-4165-8466-55CFFCC69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9FF32-058E-4DF9-8D95-F46DA9DC0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FC1E-DE22-43BE-AE4F-C283364A21B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DAF4B-B5D9-43D9-B9B3-7CBB69778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49CB4-D08B-4D1B-BB8A-70C8667D9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7090-9D19-4DF2-9ED6-D6E675FE6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1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4C4AE-E1D2-431D-97C8-B35013F05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B4DED-E323-4812-AFA9-32AD4AD8B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C2FFA-2435-41A8-8D3A-603AF002D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FC1E-DE22-43BE-AE4F-C283364A21B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D0F49-F5C4-4800-B709-848DFEA2C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BA62F-5F5C-4F1C-A679-F74AA5EDF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7090-9D19-4DF2-9ED6-D6E675FE6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6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809B9-4CAC-4B97-A950-A4974D3DB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3A4CB-01B4-45B3-BA60-1CAFEDFE9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872FC-1050-476B-9C9F-19F94FD12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FC1E-DE22-43BE-AE4F-C283364A21B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7DCA3-31A2-4E9E-B1AC-C9F95B34F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B6F6F-9F41-4912-BFCC-860F7A366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7090-9D19-4DF2-9ED6-D6E675FE6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1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F0116-D902-42A0-B85F-F5313512D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4D98C-781D-4D0E-A49E-2F7B60E70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02731-D1CB-4DE8-AC0F-818669A0F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6B65F-150E-4318-94D8-780AAC7D3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FC1E-DE22-43BE-AE4F-C283364A21B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01C89-4432-4459-A965-42542B9ED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048E2-A9E4-40DD-B685-5142BC66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7090-9D19-4DF2-9ED6-D6E675FE6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1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7250AC-2649-49AB-A51B-CF6BA472C4B7}"/>
              </a:ext>
            </a:extLst>
          </p:cNvPr>
          <p:cNvSpPr/>
          <p:nvPr userDrawn="1"/>
        </p:nvSpPr>
        <p:spPr>
          <a:xfrm>
            <a:off x="0" y="0"/>
            <a:ext cx="9144000" cy="17367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6320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E05DD-F2DF-411B-8A45-8AAB904CBD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1710A0-36D1-4A30-BF4C-6EAB7061B76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320" y="6457388"/>
            <a:ext cx="1390485" cy="2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1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Franklin Gothic Heavy" panose="020B09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b="1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ACD1A4-C7AB-4795-A292-3A831EDF9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3AD1D-5983-4147-BEC0-51FF866CE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6D469-1667-4A5A-95F9-4C0BA2E0D7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2FC1E-DE22-43BE-AE4F-C283364A21B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37A13-48BF-4CC7-827E-E6E427B40E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0FFA4-B482-4249-B78A-78FBF48E8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07090-9D19-4DF2-9ED6-D6E675FE6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5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E9C32-84F8-49A0-88D5-6B83B7803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/>
              <a:t>VMT in CEQA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A388CB-869A-4B83-9776-1E2F9FA70E7F}"/>
              </a:ext>
            </a:extLst>
          </p:cNvPr>
          <p:cNvCxnSpPr>
            <a:cxnSpLocks/>
          </p:cNvCxnSpPr>
          <p:nvPr/>
        </p:nvCxnSpPr>
        <p:spPr>
          <a:xfrm>
            <a:off x="2329841" y="3403948"/>
            <a:ext cx="6185509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EBCD2D-64E7-489D-AD2D-D7242AE74B2F}"/>
              </a:ext>
            </a:extLst>
          </p:cNvPr>
          <p:cNvSpPr txBox="1">
            <a:spLocks/>
          </p:cNvSpPr>
          <p:nvPr/>
        </p:nvSpPr>
        <p:spPr>
          <a:xfrm>
            <a:off x="628650" y="213877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en-US" dirty="0">
              <a:latin typeface="Franklin Gothic Heavy" panose="020B090302010202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dirty="0">
                <a:latin typeface="Franklin Gothic Heavy" panose="020B0903020102020204" pitchFamily="34" charset="0"/>
              </a:rPr>
              <a:t>Changes in Transportation Analysis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dirty="0">
              <a:latin typeface="Franklin Gothic Heavy" panose="020B090302010202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2400" b="0" dirty="0"/>
              <a:t>Town of Los Gatos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2400" b="0" dirty="0"/>
              <a:t>Joint Study Session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2400" b="0" dirty="0"/>
              <a:t>October 8, 2019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2400" b="0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2400" b="0" dirty="0"/>
              <a:t>Ronald T. Milam, AICP, PTP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1800" b="0" dirty="0">
              <a:latin typeface="Franklin Gothic Heavy" panose="020B09030201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6F3E9D-43BA-448C-A864-F07B2349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FEBE05DD-F2DF-411B-8A45-8AAB904CBD85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C2DD34-9E5E-4634-9AB3-72A3FCD32BE6}"/>
              </a:ext>
            </a:extLst>
          </p:cNvPr>
          <p:cNvSpPr/>
          <p:nvPr/>
        </p:nvSpPr>
        <p:spPr>
          <a:xfrm>
            <a:off x="7389639" y="1210231"/>
            <a:ext cx="163674" cy="170079"/>
          </a:xfrm>
          <a:prstGeom prst="rect">
            <a:avLst/>
          </a:prstGeom>
          <a:solidFill>
            <a:srgbClr val="C6D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33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C3ACC-423C-4962-B860-75E0D0E80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82" y="365126"/>
            <a:ext cx="9056318" cy="1325563"/>
          </a:xfrm>
        </p:spPr>
        <p:txBody>
          <a:bodyPr/>
          <a:lstStyle/>
          <a:p>
            <a:r>
              <a:rPr lang="en-US" sz="7200" dirty="0"/>
              <a:t>VMT Consistency?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EA2202-CED2-4215-87DB-707385D05BEE}"/>
              </a:ext>
            </a:extLst>
          </p:cNvPr>
          <p:cNvSpPr/>
          <p:nvPr/>
        </p:nvSpPr>
        <p:spPr>
          <a:xfrm>
            <a:off x="7944397" y="1168631"/>
            <a:ext cx="163674" cy="170079"/>
          </a:xfrm>
          <a:prstGeom prst="rect">
            <a:avLst/>
          </a:prstGeom>
          <a:solidFill>
            <a:srgbClr val="C6D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7D784-F69F-4EC8-891E-99121EAF8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5DD-F2DF-411B-8A45-8AAB904CBD85}" type="slidenum">
              <a:rPr lang="en-US" smtClean="0"/>
              <a:t>10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DFE793C-E26E-485C-AFC2-E8D3E4092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63619"/>
            <a:ext cx="7886700" cy="3948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Current use of VMT in CEQA Analysis</a:t>
            </a:r>
          </a:p>
          <a:p>
            <a:pPr lvl="1"/>
            <a:r>
              <a:rPr lang="en-US" sz="2400" b="0" dirty="0"/>
              <a:t>Air Quality</a:t>
            </a:r>
          </a:p>
          <a:p>
            <a:pPr lvl="1"/>
            <a:r>
              <a:rPr lang="en-US" sz="2400" b="0" dirty="0"/>
              <a:t>Greenhouse Gases</a:t>
            </a:r>
          </a:p>
          <a:p>
            <a:pPr lvl="1"/>
            <a:r>
              <a:rPr lang="en-US" sz="2400" b="0" dirty="0"/>
              <a:t>Energy</a:t>
            </a:r>
          </a:p>
          <a:p>
            <a:pPr marL="0" indent="0">
              <a:buNone/>
            </a:pPr>
            <a:r>
              <a:rPr lang="en-US" dirty="0"/>
              <a:t>New use of VMT in CEQA Analysis</a:t>
            </a:r>
          </a:p>
          <a:p>
            <a:pPr lvl="1"/>
            <a:r>
              <a:rPr lang="en-US" sz="2400" b="0" dirty="0"/>
              <a:t>Transportation per SB 743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361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C3ACC-423C-4962-B860-75E0D0E80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/>
              <a:t>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6B1C8-0CF9-4552-822C-A9CD3CE02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63619"/>
            <a:ext cx="7886700" cy="394887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VMT Methodology</a:t>
            </a:r>
          </a:p>
          <a:p>
            <a:pPr lvl="1"/>
            <a:r>
              <a:rPr lang="en-US" sz="2400" b="0" dirty="0"/>
              <a:t>VMT Metric</a:t>
            </a:r>
          </a:p>
          <a:p>
            <a:pPr lvl="1"/>
            <a:r>
              <a:rPr lang="en-US" sz="2400" b="0" dirty="0"/>
              <a:t>Model/Tool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Thresholds</a:t>
            </a:r>
          </a:p>
          <a:p>
            <a:pPr lvl="1"/>
            <a:r>
              <a:rPr lang="en-US" sz="2400" b="0" dirty="0"/>
              <a:t>Project</a:t>
            </a:r>
          </a:p>
          <a:p>
            <a:pPr lvl="1"/>
            <a:r>
              <a:rPr lang="en-US" sz="2400" b="0" dirty="0"/>
              <a:t>Cumulative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Screening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Feasible Mitigation</a:t>
            </a:r>
          </a:p>
          <a:p>
            <a:pPr lvl="1"/>
            <a:r>
              <a:rPr lang="en-US" sz="2400" b="0" dirty="0"/>
              <a:t>Limitations of TDM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EA2202-CED2-4215-87DB-707385D05BEE}"/>
              </a:ext>
            </a:extLst>
          </p:cNvPr>
          <p:cNvSpPr/>
          <p:nvPr/>
        </p:nvSpPr>
        <p:spPr>
          <a:xfrm>
            <a:off x="6002864" y="1243787"/>
            <a:ext cx="163674" cy="170079"/>
          </a:xfrm>
          <a:prstGeom prst="rect">
            <a:avLst/>
          </a:prstGeom>
          <a:solidFill>
            <a:srgbClr val="C6D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17A71B-63C2-4731-B879-8059EAE93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047" y="2063619"/>
            <a:ext cx="2790825" cy="3835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428DF8-ED91-479F-BD03-45180E7E5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5DD-F2DF-411B-8A45-8AAB904CBD8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25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C3ACC-423C-4962-B860-75E0D0E80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/>
              <a:t>Decisions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EA2202-CED2-4215-87DB-707385D05BEE}"/>
              </a:ext>
            </a:extLst>
          </p:cNvPr>
          <p:cNvSpPr/>
          <p:nvPr/>
        </p:nvSpPr>
        <p:spPr>
          <a:xfrm>
            <a:off x="5990338" y="1206209"/>
            <a:ext cx="163674" cy="170079"/>
          </a:xfrm>
          <a:prstGeom prst="rect">
            <a:avLst/>
          </a:prstGeom>
          <a:solidFill>
            <a:srgbClr val="C6D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6AFAF2-A0F7-43F0-A268-5A66D6BE4957}"/>
              </a:ext>
            </a:extLst>
          </p:cNvPr>
          <p:cNvSpPr txBox="1">
            <a:spLocks/>
          </p:cNvSpPr>
          <p:nvPr/>
        </p:nvSpPr>
        <p:spPr>
          <a:xfrm>
            <a:off x="381000" y="2103784"/>
            <a:ext cx="8848725" cy="4316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u="sng" dirty="0"/>
              <a:t>CEQA Guidelines – Expectations for Environmental Impact Analysis</a:t>
            </a:r>
            <a:endParaRPr lang="en-US" sz="2000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2000" i="1" cap="all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000" i="1" dirty="0"/>
              <a:t>§ 15003 (f) = </a:t>
            </a:r>
            <a:r>
              <a:rPr lang="en-US" sz="2000" i="1" dirty="0">
                <a:highlight>
                  <a:srgbClr val="FFFF00"/>
                </a:highlight>
              </a:rPr>
              <a:t>fullest possible protection of the environment</a:t>
            </a:r>
            <a:r>
              <a:rPr lang="en-US" sz="2000" i="1" dirty="0"/>
              <a:t>…</a:t>
            </a:r>
            <a:endParaRPr lang="en-US" sz="2000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000" i="1" dirty="0"/>
              <a:t>§ 15003 (</a:t>
            </a:r>
            <a:r>
              <a:rPr lang="en-US" sz="2000" i="1" dirty="0" err="1"/>
              <a:t>i</a:t>
            </a:r>
            <a:r>
              <a:rPr lang="en-US" sz="2000" i="1" dirty="0"/>
              <a:t>) = adequacy, completeness, and good-faith effort at </a:t>
            </a:r>
            <a:r>
              <a:rPr lang="en-US" sz="2000" i="1" dirty="0">
                <a:highlight>
                  <a:srgbClr val="FFFF00"/>
                </a:highlight>
              </a:rPr>
              <a:t>full disclosure</a:t>
            </a:r>
            <a:r>
              <a:rPr lang="en-US" sz="2000" i="1" dirty="0"/>
              <a:t>…</a:t>
            </a:r>
            <a:endParaRPr lang="en-US" sz="2000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000" i="1" dirty="0"/>
              <a:t>§ 15125 (c) = the </a:t>
            </a:r>
            <a:r>
              <a:rPr lang="en-US" sz="2000" i="1" dirty="0" err="1"/>
              <a:t>eir</a:t>
            </a:r>
            <a:r>
              <a:rPr lang="en-US" sz="2000" i="1" dirty="0"/>
              <a:t> must demonstrate that the significant environmental impacts of the proposed project were </a:t>
            </a:r>
            <a:r>
              <a:rPr lang="en-US" sz="2000" i="1" dirty="0">
                <a:highlight>
                  <a:srgbClr val="FFFF00"/>
                </a:highlight>
              </a:rPr>
              <a:t>adequately investigated</a:t>
            </a:r>
            <a:r>
              <a:rPr lang="en-US" sz="2000" i="1" dirty="0"/>
              <a:t>…</a:t>
            </a:r>
            <a:endParaRPr lang="en-US" sz="2000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000" i="1" dirty="0"/>
              <a:t>§ 15144 = an agency must use its </a:t>
            </a:r>
            <a:r>
              <a:rPr lang="en-US" sz="2000" i="1" dirty="0">
                <a:highlight>
                  <a:srgbClr val="FFFF00"/>
                </a:highlight>
              </a:rPr>
              <a:t>best efforts to find out and disclose</a:t>
            </a:r>
            <a:r>
              <a:rPr lang="en-US" sz="2000" i="1" dirty="0"/>
              <a:t>…</a:t>
            </a:r>
            <a:endParaRPr lang="en-US" sz="2000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000" i="1" dirty="0"/>
              <a:t>§ 15151 = sufficient analysis to allow a decision which </a:t>
            </a:r>
            <a:r>
              <a:rPr lang="en-US" sz="2000" i="1" dirty="0">
                <a:highlight>
                  <a:srgbClr val="FFFF00"/>
                </a:highlight>
              </a:rPr>
              <a:t>intelligently takes account of environmental consequences</a:t>
            </a:r>
            <a:r>
              <a:rPr lang="en-US" sz="2000" i="1" dirty="0"/>
              <a:t>…</a:t>
            </a: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CD1D1-7CC2-4627-A473-940CB7152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5DD-F2DF-411B-8A45-8AAB904CBD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08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C3ACC-423C-4962-B860-75E0D0E80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/>
              <a:t>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6B1C8-0CF9-4552-822C-A9CD3CE02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063619"/>
            <a:ext cx="8243705" cy="39488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VMT Metric Forms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EA2202-CED2-4215-87DB-707385D05BEE}"/>
              </a:ext>
            </a:extLst>
          </p:cNvPr>
          <p:cNvSpPr/>
          <p:nvPr/>
        </p:nvSpPr>
        <p:spPr>
          <a:xfrm>
            <a:off x="6002864" y="1243787"/>
            <a:ext cx="163674" cy="170079"/>
          </a:xfrm>
          <a:prstGeom prst="rect">
            <a:avLst/>
          </a:prstGeom>
          <a:solidFill>
            <a:srgbClr val="C6D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CE1282A-9FDC-4DA9-87D3-CFC2DE8886E6}"/>
              </a:ext>
            </a:extLst>
          </p:cNvPr>
          <p:cNvSpPr txBox="1">
            <a:spLocks/>
          </p:cNvSpPr>
          <p:nvPr/>
        </p:nvSpPr>
        <p:spPr>
          <a:xfrm>
            <a:off x="255867" y="3324527"/>
            <a:ext cx="2796017" cy="796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Household VMT</a:t>
            </a:r>
          </a:p>
          <a:p>
            <a:pPr marL="0" indent="0">
              <a:buNone/>
            </a:pPr>
            <a:endParaRPr lang="en-US" sz="20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823193-BDDE-40B1-9EE6-0EEFC959033D}"/>
              </a:ext>
            </a:extLst>
          </p:cNvPr>
          <p:cNvGrpSpPr/>
          <p:nvPr/>
        </p:nvGrpSpPr>
        <p:grpSpPr>
          <a:xfrm>
            <a:off x="285558" y="3789010"/>
            <a:ext cx="8605903" cy="1482573"/>
            <a:chOff x="-1286066" y="4502552"/>
            <a:chExt cx="10158418" cy="175003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6D96731-574C-4049-920F-27EABD343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2932" y="4502552"/>
              <a:ext cx="3300422" cy="17500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EDDFA53-C1D7-440B-9CB8-9B22EA43AB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25294" y="5204180"/>
              <a:ext cx="627319" cy="39154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8A70B73-9E28-4B13-AC4A-F3C75AF75E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25294" y="5718947"/>
              <a:ext cx="688697" cy="413069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1A2542E-E21C-42BB-BF36-FDDC13AC49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89069" y="4998113"/>
              <a:ext cx="688697" cy="413069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93A34C4-E98D-4B7D-9C4C-21C2254C32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93141" y="5724121"/>
              <a:ext cx="503777" cy="2678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6C0E1BA-6443-47AC-B256-2BC51400E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71930" y="4502552"/>
              <a:ext cx="3300422" cy="17500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C337F0D-C018-41FB-BD80-ACA1BA5D4D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22139" y="5711944"/>
              <a:ext cx="503777" cy="2678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1FBC639-8CBB-4C01-8D1B-E2BCBC290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286066" y="4502552"/>
              <a:ext cx="3300422" cy="17500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32D4609-C94F-45E1-90F3-D4F76FD5E5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703704" y="5218556"/>
              <a:ext cx="627319" cy="39154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251CC0E-821D-4633-BC05-560DF2B2CF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703704" y="5733323"/>
              <a:ext cx="688697" cy="413069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CB05493-4974-43FD-80A0-F6386B506A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071" y="5012489"/>
              <a:ext cx="688697" cy="413069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57C5D8D-DC4A-4A16-A0D5-F88C83A8AE0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4143" y="5738497"/>
              <a:ext cx="503777" cy="2678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AA3F971-0C4D-4F7B-A9E3-DDB040DDC987}"/>
                </a:ext>
              </a:extLst>
            </p:cNvPr>
            <p:cNvCxnSpPr>
              <a:cxnSpLocks/>
            </p:cNvCxnSpPr>
            <p:nvPr/>
          </p:nvCxnSpPr>
          <p:spPr>
            <a:xfrm>
              <a:off x="-906874" y="5305425"/>
              <a:ext cx="0" cy="387469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CDB5E61-3F42-4B63-A174-6E0761DBB657}"/>
                </a:ext>
              </a:extLst>
            </p:cNvPr>
            <p:cNvCxnSpPr>
              <a:cxnSpLocks/>
            </p:cNvCxnSpPr>
            <p:nvPr/>
          </p:nvCxnSpPr>
          <p:spPr>
            <a:xfrm>
              <a:off x="1282921" y="5208259"/>
              <a:ext cx="0" cy="387469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31CAC5D-2CC1-40AD-ADBF-BB888F994557}"/>
              </a:ext>
            </a:extLst>
          </p:cNvPr>
          <p:cNvSpPr txBox="1"/>
          <p:nvPr/>
        </p:nvSpPr>
        <p:spPr>
          <a:xfrm>
            <a:off x="4079500" y="3760725"/>
            <a:ext cx="641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16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68A915-D6B3-45AB-AC6E-8493AD654435}"/>
              </a:ext>
            </a:extLst>
          </p:cNvPr>
          <p:cNvSpPr txBox="1"/>
          <p:nvPr/>
        </p:nvSpPr>
        <p:spPr>
          <a:xfrm>
            <a:off x="6984443" y="3760725"/>
            <a:ext cx="641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11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3FA2F3A6-E756-4A08-A160-E02E3DFE6DCE}"/>
              </a:ext>
            </a:extLst>
          </p:cNvPr>
          <p:cNvSpPr txBox="1">
            <a:spLocks/>
          </p:cNvSpPr>
          <p:nvPr/>
        </p:nvSpPr>
        <p:spPr>
          <a:xfrm>
            <a:off x="3151467" y="3324527"/>
            <a:ext cx="2796017" cy="796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Home-Based VMT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21587F1-0F77-4B0C-ADA3-6579A484C9E8}"/>
              </a:ext>
            </a:extLst>
          </p:cNvPr>
          <p:cNvSpPr txBox="1">
            <a:spLocks/>
          </p:cNvSpPr>
          <p:nvPr/>
        </p:nvSpPr>
        <p:spPr>
          <a:xfrm>
            <a:off x="6056592" y="3324230"/>
            <a:ext cx="2796017" cy="796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Home-Based Work VMT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948C3C-0459-47E7-A360-027C807C1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5DD-F2DF-411B-8A45-8AAB904CBD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84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C3ACC-423C-4962-B860-75E0D0E80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/>
              <a:t>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6B1C8-0CF9-4552-822C-A9CD3CE02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VMT Metric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EA2202-CED2-4215-87DB-707385D05BEE}"/>
              </a:ext>
            </a:extLst>
          </p:cNvPr>
          <p:cNvSpPr/>
          <p:nvPr/>
        </p:nvSpPr>
        <p:spPr>
          <a:xfrm>
            <a:off x="6002864" y="1243787"/>
            <a:ext cx="163674" cy="170079"/>
          </a:xfrm>
          <a:prstGeom prst="rect">
            <a:avLst/>
          </a:prstGeom>
          <a:solidFill>
            <a:srgbClr val="C6D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hape 57">
            <a:extLst>
              <a:ext uri="{FF2B5EF4-FFF2-40B4-BE49-F238E27FC236}">
                <a16:creationId xmlns:a16="http://schemas.microsoft.com/office/drawing/2014/main" id="{F6818713-C0C0-49E7-8663-34C4472DFB57}"/>
              </a:ext>
            </a:extLst>
          </p:cNvPr>
          <p:cNvSpPr txBox="1">
            <a:spLocks/>
          </p:cNvSpPr>
          <p:nvPr/>
        </p:nvSpPr>
        <p:spPr>
          <a:xfrm>
            <a:off x="920662" y="2612468"/>
            <a:ext cx="3156038" cy="39488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>
                <a:latin typeface="Franklin Gothic Medium" panose="020B0603020102020204" pitchFamily="34" charset="0"/>
                <a:ea typeface="Arial" charset="0"/>
                <a:cs typeface="Arial" charset="0"/>
              </a:rPr>
              <a:t>Daily Total VMT per Service Population </a:t>
            </a:r>
            <a:r>
              <a:rPr lang="en-US" sz="2400" dirty="0">
                <a:latin typeface="Franklin Gothic Medium" panose="020B0603020102020204" pitchFamily="34" charset="0"/>
                <a:ea typeface="Arial" charset="0"/>
                <a:cs typeface="Arial" charset="0"/>
              </a:rPr>
              <a:t>- sum of all weekday VMT generated by trips with at least one trip end in the study area divided by the residents and workers within the study area</a:t>
            </a:r>
            <a:endParaRPr lang="en-US" sz="2000" dirty="0">
              <a:latin typeface="Franklin Gothic Medium" panose="020B0603020102020204" pitchFamily="34" charset="0"/>
              <a:ea typeface="Arial" charset="0"/>
              <a:cs typeface="Arial" charset="0"/>
            </a:endParaRPr>
          </a:p>
          <a:p>
            <a:endParaRPr lang="en-US" sz="2000" dirty="0">
              <a:latin typeface="Franklin Gothic Medium" panose="020B0603020102020204" pitchFamily="34" charset="0"/>
              <a:ea typeface="Arial" charset="0"/>
              <a:cs typeface="Arial" charset="0"/>
            </a:endParaRPr>
          </a:p>
          <a:p>
            <a:endParaRPr lang="en-US" sz="2000" dirty="0">
              <a:latin typeface="Franklin Gothic Medium" panose="020B0603020102020204" pitchFamily="34" charset="0"/>
              <a:ea typeface="Arial" charset="0"/>
              <a:cs typeface="Arial" charset="0"/>
            </a:endParaRPr>
          </a:p>
          <a:p>
            <a:endParaRPr lang="en-US" sz="2000" dirty="0">
              <a:latin typeface="Franklin Gothic Medium" panose="020B0603020102020204" pitchFamily="34" charset="0"/>
              <a:ea typeface="Arial" charset="0"/>
              <a:cs typeface="Arial" charset="0"/>
            </a:endParaRPr>
          </a:p>
          <a:p>
            <a:endParaRPr lang="en-US" sz="2000" dirty="0">
              <a:latin typeface="Franklin Gothic Medium" panose="020B0603020102020204" pitchFamily="34" charset="0"/>
              <a:ea typeface="Arial" charset="0"/>
              <a:cs typeface="Arial" charset="0"/>
            </a:endParaRPr>
          </a:p>
          <a:p>
            <a:endParaRPr lang="en-US" sz="2000" dirty="0">
              <a:latin typeface="Franklin Gothic Medium" panose="020B0603020102020204" pitchFamily="34" charset="0"/>
              <a:ea typeface="Arial" charset="0"/>
              <a:cs typeface="Arial" charset="0"/>
            </a:endParaRPr>
          </a:p>
          <a:p>
            <a:endParaRPr lang="en-US" sz="2000" dirty="0">
              <a:latin typeface="Franklin Gothic Medium" panose="020B0603020102020204" pitchFamily="34" charset="0"/>
              <a:ea typeface="Arial" charset="0"/>
              <a:cs typeface="Arial" charset="0"/>
            </a:endParaRPr>
          </a:p>
        </p:txBody>
      </p:sp>
      <p:pic>
        <p:nvPicPr>
          <p:cNvPr id="9" name="Picture 4" descr="chix.jpg">
            <a:extLst>
              <a:ext uri="{FF2B5EF4-FFF2-40B4-BE49-F238E27FC236}">
                <a16:creationId xmlns:a16="http://schemas.microsoft.com/office/drawing/2014/main" id="{15F67BE6-C633-4DD2-9E61-7310A38103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43" t="26214" r="16071" b="14458"/>
          <a:stretch/>
        </p:blipFill>
        <p:spPr bwMode="auto">
          <a:xfrm>
            <a:off x="4885150" y="2138238"/>
            <a:ext cx="3475974" cy="347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915E08-F5B9-490A-80EE-0CB32A5C3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5DD-F2DF-411B-8A45-8AAB904CBD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53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A0AA03-ADC4-445F-ADAC-5F5473625A00}"/>
              </a:ext>
            </a:extLst>
          </p:cNvPr>
          <p:cNvSpPr/>
          <p:nvPr/>
        </p:nvSpPr>
        <p:spPr>
          <a:xfrm>
            <a:off x="2505075" y="4991100"/>
            <a:ext cx="6638925" cy="186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3C3ACC-423C-4962-B860-75E0D0E80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/>
              <a:t>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6B1C8-0CF9-4552-822C-A9CD3CE02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Screening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EA2202-CED2-4215-87DB-707385D05BEE}"/>
              </a:ext>
            </a:extLst>
          </p:cNvPr>
          <p:cNvSpPr/>
          <p:nvPr/>
        </p:nvSpPr>
        <p:spPr>
          <a:xfrm>
            <a:off x="5983073" y="1206209"/>
            <a:ext cx="163674" cy="170079"/>
          </a:xfrm>
          <a:prstGeom prst="rect">
            <a:avLst/>
          </a:prstGeom>
          <a:solidFill>
            <a:srgbClr val="C6D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76522CF-C4FC-4454-A75E-85857570C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5DD-F2DF-411B-8A45-8AAB904CBD85}" type="slidenum">
              <a:rPr lang="en-US" smtClean="0"/>
              <a:t>15</a:t>
            </a:fld>
            <a:endParaRPr lang="en-US"/>
          </a:p>
        </p:txBody>
      </p:sp>
      <p:sp>
        <p:nvSpPr>
          <p:cNvPr id="9" name="Shape 57">
            <a:extLst>
              <a:ext uri="{FF2B5EF4-FFF2-40B4-BE49-F238E27FC236}">
                <a16:creationId xmlns:a16="http://schemas.microsoft.com/office/drawing/2014/main" id="{69336C34-D79E-4EAE-BF66-04ABF088E36C}"/>
              </a:ext>
            </a:extLst>
          </p:cNvPr>
          <p:cNvSpPr txBox="1">
            <a:spLocks/>
          </p:cNvSpPr>
          <p:nvPr/>
        </p:nvSpPr>
        <p:spPr>
          <a:xfrm>
            <a:off x="787312" y="3429000"/>
            <a:ext cx="7886700" cy="42949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Franklin Gothic Medium" panose="020B0603020102020204" pitchFamily="34" charset="0"/>
                <a:ea typeface="Arial" charset="0"/>
                <a:cs typeface="Arial" charset="0"/>
              </a:rPr>
              <a:t>Lead agency may screen out VMT impacts using: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Franklin Gothic Medium" panose="020B0603020102020204" pitchFamily="34" charset="0"/>
                <a:cs typeface="Arial" charset="0"/>
              </a:rPr>
              <a:t>project size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Franklin Gothic Medium" panose="020B0603020102020204" pitchFamily="34" charset="0"/>
                <a:cs typeface="Arial" charset="0"/>
              </a:rPr>
              <a:t>location at a low-VMT generating area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Franklin Gothic Medium" panose="020B0603020102020204" pitchFamily="34" charset="0"/>
                <a:cs typeface="Arial" charset="0"/>
              </a:rPr>
              <a:t>transit availability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Franklin Gothic Medium" panose="020B0603020102020204" pitchFamily="34" charset="0"/>
                <a:cs typeface="Arial" charset="0"/>
              </a:rPr>
              <a:t>provision of affordable housing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000" dirty="0">
              <a:latin typeface="Franklin Gothic Medium" panose="020B0603020102020204" pitchFamily="34" charset="0"/>
              <a:ea typeface="Arial" charset="0"/>
              <a:cs typeface="Arial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000" dirty="0">
              <a:latin typeface="Franklin Gothic Medium" panose="020B0603020102020204" pitchFamily="34" charset="0"/>
              <a:ea typeface="Arial" charset="0"/>
              <a:cs typeface="Arial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000" dirty="0">
              <a:latin typeface="Franklin Gothic Medium" panose="020B0603020102020204" pitchFamily="34" charset="0"/>
              <a:ea typeface="Arial" charset="0"/>
              <a:cs typeface="Arial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000" dirty="0">
              <a:latin typeface="Franklin Gothic Medium" panose="020B0603020102020204" pitchFamily="34" charset="0"/>
              <a:ea typeface="Arial" charset="0"/>
              <a:cs typeface="Arial" charset="0"/>
            </a:endParaRPr>
          </a:p>
          <a:p>
            <a:endParaRPr lang="en-US" sz="2000" dirty="0">
              <a:latin typeface="Franklin Gothic Medium" panose="020B0603020102020204" pitchFamily="34" charset="0"/>
              <a:ea typeface="Arial" charset="0"/>
              <a:cs typeface="Arial" charset="0"/>
            </a:endParaRPr>
          </a:p>
          <a:p>
            <a:endParaRPr lang="en-US" sz="2000" dirty="0">
              <a:latin typeface="Franklin Gothic Medium" panose="020B0603020102020204" pitchFamily="34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977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70DADC-9576-4908-9734-497202288C3A}"/>
              </a:ext>
            </a:extLst>
          </p:cNvPr>
          <p:cNvSpPr/>
          <p:nvPr/>
        </p:nvSpPr>
        <p:spPr>
          <a:xfrm>
            <a:off x="2505075" y="4991100"/>
            <a:ext cx="6638925" cy="186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3C3ACC-423C-4962-B860-75E0D0E80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/>
              <a:t>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6B1C8-0CF9-4552-822C-A9CD3CE02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Establishing VMT Threshold(s)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EA2202-CED2-4215-87DB-707385D05BEE}"/>
              </a:ext>
            </a:extLst>
          </p:cNvPr>
          <p:cNvSpPr/>
          <p:nvPr/>
        </p:nvSpPr>
        <p:spPr>
          <a:xfrm>
            <a:off x="6002864" y="1243787"/>
            <a:ext cx="163674" cy="170079"/>
          </a:xfrm>
          <a:prstGeom prst="rect">
            <a:avLst/>
          </a:prstGeom>
          <a:solidFill>
            <a:srgbClr val="C6D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hape 57">
            <a:extLst>
              <a:ext uri="{FF2B5EF4-FFF2-40B4-BE49-F238E27FC236}">
                <a16:creationId xmlns:a16="http://schemas.microsoft.com/office/drawing/2014/main" id="{F6818713-C0C0-49E7-8663-34C4472DFB57}"/>
              </a:ext>
            </a:extLst>
          </p:cNvPr>
          <p:cNvSpPr txBox="1">
            <a:spLocks/>
          </p:cNvSpPr>
          <p:nvPr/>
        </p:nvSpPr>
        <p:spPr>
          <a:xfrm>
            <a:off x="920662" y="2612467"/>
            <a:ext cx="7886700" cy="42949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Franklin Gothic Medium" panose="020B0603020102020204" pitchFamily="34" charset="0"/>
                <a:ea typeface="Arial" charset="0"/>
                <a:cs typeface="Arial" charset="0"/>
              </a:rPr>
              <a:t>Lead agency discretion</a:t>
            </a:r>
          </a:p>
          <a:p>
            <a:r>
              <a:rPr lang="en-US" sz="2400" dirty="0">
                <a:latin typeface="Franklin Gothic Medium" panose="020B0603020102020204" pitchFamily="34" charset="0"/>
                <a:ea typeface="Arial" charset="0"/>
                <a:cs typeface="Arial" charset="0"/>
              </a:rPr>
              <a:t>The </a:t>
            </a:r>
            <a:r>
              <a:rPr lang="en-US" sz="2400" i="1" dirty="0">
                <a:latin typeface="Franklin Gothic Medium" panose="020B0603020102020204" pitchFamily="34" charset="0"/>
                <a:ea typeface="Arial" charset="0"/>
                <a:cs typeface="Arial" charset="0"/>
              </a:rPr>
              <a:t>Technical Advisory </a:t>
            </a:r>
            <a:r>
              <a:rPr lang="en-US" sz="2400" dirty="0">
                <a:latin typeface="Franklin Gothic Medium" panose="020B0603020102020204" pitchFamily="34" charset="0"/>
                <a:ea typeface="Arial" charset="0"/>
                <a:cs typeface="Arial" charset="0"/>
              </a:rPr>
              <a:t>recommends the 15 percent VMT reduction thresholds and two alternative thresholds from the California Air Resources Board (ARB). </a:t>
            </a:r>
          </a:p>
          <a:p>
            <a:r>
              <a:rPr lang="en-US" sz="2400" dirty="0">
                <a:latin typeface="Franklin Gothic Medium" panose="020B0603020102020204" pitchFamily="34" charset="0"/>
                <a:ea typeface="Arial" charset="0"/>
                <a:cs typeface="Arial" charset="0"/>
              </a:rPr>
              <a:t>What is acceptable vs. unacceptable VMT when viewed solely through a transportation lens?</a:t>
            </a:r>
          </a:p>
          <a:p>
            <a:r>
              <a:rPr lang="en-US" sz="2400" dirty="0">
                <a:latin typeface="Franklin Gothic Medium" panose="020B0603020102020204" pitchFamily="34" charset="0"/>
                <a:ea typeface="Arial" charset="0"/>
                <a:cs typeface="Arial" charset="0"/>
              </a:rPr>
              <a:t>Multiple options depending on…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Franklin Gothic Medium" panose="020B0603020102020204" pitchFamily="34" charset="0"/>
                <a:ea typeface="Arial" charset="0"/>
                <a:cs typeface="Arial" charset="0"/>
              </a:rPr>
              <a:t>how VMT reduction is valued by lead agency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Franklin Gothic Medium" panose="020B0603020102020204" pitchFamily="34" charset="0"/>
                <a:ea typeface="Arial" charset="0"/>
                <a:cs typeface="Arial" charset="0"/>
              </a:rPr>
              <a:t>how VMT reduction is addressed in air quality, energy, and GHG impact analysis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Franklin Gothic Medium" panose="020B0603020102020204" pitchFamily="34" charset="0"/>
                <a:ea typeface="Arial" charset="0"/>
                <a:cs typeface="Arial" charset="0"/>
              </a:rPr>
              <a:t>courts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000" dirty="0">
              <a:latin typeface="Franklin Gothic Medium" panose="020B0603020102020204" pitchFamily="34" charset="0"/>
              <a:ea typeface="Arial" charset="0"/>
              <a:cs typeface="Arial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000" dirty="0">
              <a:latin typeface="Franklin Gothic Medium" panose="020B0603020102020204" pitchFamily="34" charset="0"/>
              <a:ea typeface="Arial" charset="0"/>
              <a:cs typeface="Arial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000" dirty="0">
              <a:latin typeface="Franklin Gothic Medium" panose="020B0603020102020204" pitchFamily="34" charset="0"/>
              <a:ea typeface="Arial" charset="0"/>
              <a:cs typeface="Arial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000" dirty="0">
              <a:latin typeface="Franklin Gothic Medium" panose="020B0603020102020204" pitchFamily="34" charset="0"/>
              <a:ea typeface="Arial" charset="0"/>
              <a:cs typeface="Arial" charset="0"/>
            </a:endParaRPr>
          </a:p>
          <a:p>
            <a:endParaRPr lang="en-US" sz="2000" dirty="0">
              <a:latin typeface="Franklin Gothic Medium" panose="020B0603020102020204" pitchFamily="34" charset="0"/>
              <a:ea typeface="Arial" charset="0"/>
              <a:cs typeface="Arial" charset="0"/>
            </a:endParaRPr>
          </a:p>
          <a:p>
            <a:endParaRPr lang="en-US" sz="2000" dirty="0">
              <a:latin typeface="Franklin Gothic Medium" panose="020B0603020102020204" pitchFamily="34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1225-AEB8-4DBA-9ED0-B9013A36E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5DD-F2DF-411B-8A45-8AAB904CBD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75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70DADC-9576-4908-9734-497202288C3A}"/>
              </a:ext>
            </a:extLst>
          </p:cNvPr>
          <p:cNvSpPr/>
          <p:nvPr/>
        </p:nvSpPr>
        <p:spPr>
          <a:xfrm>
            <a:off x="2505075" y="4991100"/>
            <a:ext cx="6638925" cy="186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3C3ACC-423C-4962-B860-75E0D0E80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/>
              <a:t>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6B1C8-0CF9-4552-822C-A9CD3CE02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Feasible Mitigation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EA2202-CED2-4215-87DB-707385D05BEE}"/>
              </a:ext>
            </a:extLst>
          </p:cNvPr>
          <p:cNvSpPr/>
          <p:nvPr/>
        </p:nvSpPr>
        <p:spPr>
          <a:xfrm>
            <a:off x="6002864" y="1243787"/>
            <a:ext cx="163674" cy="170079"/>
          </a:xfrm>
          <a:prstGeom prst="rect">
            <a:avLst/>
          </a:prstGeom>
          <a:solidFill>
            <a:srgbClr val="C6D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hape 57">
            <a:extLst>
              <a:ext uri="{FF2B5EF4-FFF2-40B4-BE49-F238E27FC236}">
                <a16:creationId xmlns:a16="http://schemas.microsoft.com/office/drawing/2014/main" id="{F6818713-C0C0-49E7-8663-34C4472DFB57}"/>
              </a:ext>
            </a:extLst>
          </p:cNvPr>
          <p:cNvSpPr txBox="1">
            <a:spLocks/>
          </p:cNvSpPr>
          <p:nvPr/>
        </p:nvSpPr>
        <p:spPr>
          <a:xfrm>
            <a:off x="920662" y="2612467"/>
            <a:ext cx="7886700" cy="42949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Franklin Gothic Medium" panose="020B0603020102020204" pitchFamily="34" charset="0"/>
                <a:ea typeface="Arial" charset="0"/>
                <a:cs typeface="Arial" charset="0"/>
              </a:rPr>
              <a:t>Two types of VMT reduction strategies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Franklin Gothic Medium" panose="020B0603020102020204" pitchFamily="34" charset="0"/>
                <a:ea typeface="Arial" charset="0"/>
                <a:cs typeface="Arial" charset="0"/>
              </a:rPr>
              <a:t>Built-environment changes (e.g., 7Ds)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Franklin Gothic Medium" panose="020B0603020102020204" pitchFamily="34" charset="0"/>
                <a:ea typeface="Arial" charset="0"/>
                <a:cs typeface="Arial" charset="0"/>
              </a:rPr>
              <a:t>Transportation demand management (TDM) strategies</a:t>
            </a:r>
          </a:p>
          <a:p>
            <a:r>
              <a:rPr lang="en-US" sz="2400" dirty="0">
                <a:latin typeface="Franklin Gothic Medium" panose="020B0603020102020204" pitchFamily="34" charset="0"/>
                <a:ea typeface="Arial" charset="0"/>
                <a:cs typeface="Arial" charset="0"/>
              </a:rPr>
              <a:t>Built Environment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Franklin Gothic Medium" panose="020B0603020102020204" pitchFamily="34" charset="0"/>
                <a:ea typeface="Arial" charset="0"/>
                <a:cs typeface="Arial" charset="0"/>
              </a:rPr>
              <a:t>Is changing the project land use or transportation network feasible?</a:t>
            </a:r>
          </a:p>
          <a:p>
            <a:r>
              <a:rPr lang="en-US" sz="2400" dirty="0">
                <a:latin typeface="Franklin Gothic Medium" panose="020B0603020102020204" pitchFamily="34" charset="0"/>
                <a:ea typeface="Arial" charset="0"/>
                <a:cs typeface="Arial" charset="0"/>
              </a:rPr>
              <a:t>Travel Demand Management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Franklin Gothic Medium" panose="020B0603020102020204" pitchFamily="34" charset="0"/>
                <a:ea typeface="Arial" charset="0"/>
                <a:cs typeface="Arial" charset="0"/>
              </a:rPr>
              <a:t>Effectiveness depends on project site context and tenants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Franklin Gothic Medium" panose="020B0603020102020204" pitchFamily="34" charset="0"/>
                <a:ea typeface="Arial" charset="0"/>
                <a:cs typeface="Arial" charset="0"/>
              </a:rPr>
              <a:t>Requires monitoring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000" dirty="0">
              <a:latin typeface="Franklin Gothic Medium" panose="020B0603020102020204" pitchFamily="34" charset="0"/>
              <a:ea typeface="Arial" charset="0"/>
              <a:cs typeface="Arial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000" dirty="0">
              <a:latin typeface="Franklin Gothic Medium" panose="020B0603020102020204" pitchFamily="34" charset="0"/>
              <a:ea typeface="Arial" charset="0"/>
              <a:cs typeface="Arial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000" dirty="0">
              <a:latin typeface="Franklin Gothic Medium" panose="020B0603020102020204" pitchFamily="34" charset="0"/>
              <a:ea typeface="Arial" charset="0"/>
              <a:cs typeface="Arial" charset="0"/>
            </a:endParaRPr>
          </a:p>
          <a:p>
            <a:endParaRPr lang="en-US" sz="2000" dirty="0">
              <a:latin typeface="Franklin Gothic Medium" panose="020B0603020102020204" pitchFamily="34" charset="0"/>
              <a:ea typeface="Arial" charset="0"/>
              <a:cs typeface="Arial" charset="0"/>
            </a:endParaRPr>
          </a:p>
          <a:p>
            <a:endParaRPr lang="en-US" sz="2000" dirty="0">
              <a:latin typeface="Franklin Gothic Medium" panose="020B0603020102020204" pitchFamily="34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C5FDED-A0DD-4DF8-BE5E-12484DFB1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5DD-F2DF-411B-8A45-8AAB904CBD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70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70DADC-9576-4908-9734-497202288C3A}"/>
              </a:ext>
            </a:extLst>
          </p:cNvPr>
          <p:cNvSpPr/>
          <p:nvPr/>
        </p:nvSpPr>
        <p:spPr>
          <a:xfrm>
            <a:off x="2505075" y="4991100"/>
            <a:ext cx="6638925" cy="186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3C3ACC-423C-4962-B860-75E0D0E80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/>
              <a:t>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6B1C8-0CF9-4552-822C-A9CD3CE02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Feasible Mitigation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EA2202-CED2-4215-87DB-707385D05BEE}"/>
              </a:ext>
            </a:extLst>
          </p:cNvPr>
          <p:cNvSpPr/>
          <p:nvPr/>
        </p:nvSpPr>
        <p:spPr>
          <a:xfrm>
            <a:off x="6002864" y="1243787"/>
            <a:ext cx="163674" cy="170079"/>
          </a:xfrm>
          <a:prstGeom prst="rect">
            <a:avLst/>
          </a:prstGeom>
          <a:solidFill>
            <a:srgbClr val="C6D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hape 57">
            <a:extLst>
              <a:ext uri="{FF2B5EF4-FFF2-40B4-BE49-F238E27FC236}">
                <a16:creationId xmlns:a16="http://schemas.microsoft.com/office/drawing/2014/main" id="{F6818713-C0C0-49E7-8663-34C4472DFB57}"/>
              </a:ext>
            </a:extLst>
          </p:cNvPr>
          <p:cNvSpPr txBox="1">
            <a:spLocks/>
          </p:cNvSpPr>
          <p:nvPr/>
        </p:nvSpPr>
        <p:spPr>
          <a:xfrm>
            <a:off x="920662" y="2612467"/>
            <a:ext cx="3794213" cy="42949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Medium" panose="020B0603020102020204" pitchFamily="34" charset="0"/>
                <a:ea typeface="Arial" charset="0"/>
                <a:cs typeface="Arial" charset="0"/>
              </a:rPr>
              <a:t>New ARB research on VMT reduction strategies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Medium" panose="020B0603020102020204" pitchFamily="34" charset="0"/>
                <a:ea typeface="Arial" charset="0"/>
                <a:cs typeface="Arial" charset="0"/>
              </a:rPr>
              <a:t>Tenant Dependent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Medium" panose="020B0603020102020204" pitchFamily="34" charset="0"/>
                <a:ea typeface="Arial" charset="0"/>
                <a:cs typeface="Arial" charset="0"/>
              </a:rPr>
              <a:t>Project vs Program approach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Medium" panose="020B0603020102020204" pitchFamily="34" charset="0"/>
                <a:ea typeface="Arial" charset="0"/>
                <a:cs typeface="Arial" charset="0"/>
              </a:rPr>
              <a:t>Fee Program</a:t>
            </a:r>
            <a:endParaRPr lang="en-US" sz="2000" dirty="0">
              <a:latin typeface="Franklin Gothic Medium" panose="020B0603020102020204" pitchFamily="34" charset="0"/>
              <a:ea typeface="Arial" charset="0"/>
              <a:cs typeface="Arial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000" dirty="0">
              <a:latin typeface="Franklin Gothic Medium" panose="020B0603020102020204" pitchFamily="34" charset="0"/>
              <a:ea typeface="Arial" charset="0"/>
              <a:cs typeface="Arial" charset="0"/>
            </a:endParaRPr>
          </a:p>
          <a:p>
            <a:endParaRPr lang="en-US" sz="2000" dirty="0">
              <a:latin typeface="Franklin Gothic Medium" panose="020B0603020102020204" pitchFamily="34" charset="0"/>
              <a:ea typeface="Arial" charset="0"/>
              <a:cs typeface="Arial" charset="0"/>
            </a:endParaRPr>
          </a:p>
          <a:p>
            <a:endParaRPr lang="en-US" sz="2000" dirty="0">
              <a:latin typeface="Franklin Gothic Medium" panose="020B0603020102020204" pitchFamily="34" charset="0"/>
              <a:ea typeface="Arial" charset="0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9D4879-35DC-4562-B7A8-7AFBF235C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650" y="3016854"/>
            <a:ext cx="1953587" cy="2535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D8E2BBD-1436-4A57-91F2-4A90B2116B68}"/>
              </a:ext>
            </a:extLst>
          </p:cNvPr>
          <p:cNvGrpSpPr/>
          <p:nvPr/>
        </p:nvGrpSpPr>
        <p:grpSpPr>
          <a:xfrm>
            <a:off x="6239649" y="2324547"/>
            <a:ext cx="2659900" cy="2019459"/>
            <a:chOff x="3124200" y="3034010"/>
            <a:chExt cx="4552373" cy="336455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43BFCB9-877A-48A8-B8BA-B9483F07C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4200" y="3034010"/>
              <a:ext cx="4552373" cy="33645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03540F6-222D-40DA-903B-702062CAB674}"/>
                </a:ext>
              </a:extLst>
            </p:cNvPr>
            <p:cNvSpPr/>
            <p:nvPr/>
          </p:nvSpPr>
          <p:spPr>
            <a:xfrm>
              <a:off x="3810000" y="3705196"/>
              <a:ext cx="3703782" cy="2594639"/>
            </a:xfrm>
            <a:prstGeom prst="rect">
              <a:avLst/>
            </a:prstGeom>
            <a:solidFill>
              <a:srgbClr val="7030A0">
                <a:alpha val="25000"/>
              </a:srgbClr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99D0E9B-15F4-4A50-8D9D-8D58B2E019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1"/>
          <a:stretch/>
        </p:blipFill>
        <p:spPr>
          <a:xfrm>
            <a:off x="6232289" y="4408620"/>
            <a:ext cx="2659900" cy="1820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6DD1FB-898B-4852-8EC8-215E88DE6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5DD-F2DF-411B-8A45-8AAB904CBD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39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C3ACC-423C-4962-B860-75E0D0E80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  <a:endParaRPr lang="en-US" sz="8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EA2202-CED2-4215-87DB-707385D05BEE}"/>
              </a:ext>
            </a:extLst>
          </p:cNvPr>
          <p:cNvSpPr/>
          <p:nvPr/>
        </p:nvSpPr>
        <p:spPr>
          <a:xfrm>
            <a:off x="6573017" y="1243787"/>
            <a:ext cx="163674" cy="170079"/>
          </a:xfrm>
          <a:prstGeom prst="rect">
            <a:avLst/>
          </a:prstGeom>
          <a:solidFill>
            <a:srgbClr val="C6D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6DD1FB-898B-4852-8EC8-215E88DE6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5DD-F2DF-411B-8A45-8AAB904CBD85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225FADD-A2F1-4557-A3EA-BF023CC3E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038987"/>
              </p:ext>
            </p:extLst>
          </p:nvPr>
        </p:nvGraphicFramePr>
        <p:xfrm>
          <a:off x="466725" y="2804319"/>
          <a:ext cx="8362950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5535">
                  <a:extLst>
                    <a:ext uri="{9D8B030D-6E8A-4147-A177-3AD203B41FA5}">
                      <a16:colId xmlns:a16="http://schemas.microsoft.com/office/drawing/2014/main" val="921850843"/>
                    </a:ext>
                  </a:extLst>
                </a:gridCol>
                <a:gridCol w="4917415">
                  <a:extLst>
                    <a:ext uri="{9D8B030D-6E8A-4147-A177-3AD203B41FA5}">
                      <a16:colId xmlns:a16="http://schemas.microsoft.com/office/drawing/2014/main" val="39339244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December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Franklin Gothic Medium" panose="020B0603020102020204" pitchFamily="34" charset="0"/>
                        </a:rPr>
                        <a:t>VMT Analysis Methodology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526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January 2020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Franklin Gothic Medium" panose="020B0603020102020204" pitchFamily="34" charset="0"/>
                        </a:rPr>
                        <a:t>Impact Thresholds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176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February 2020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Franklin Gothic Medium" panose="020B0603020102020204" pitchFamily="34" charset="0"/>
                        </a:rPr>
                        <a:t>Impact Screening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440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March 2020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Franklin Gothic Medium" panose="020B0603020102020204" pitchFamily="34" charset="0"/>
                        </a:rPr>
                        <a:t>Mitigation Options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865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May 2020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Franklin Gothic Medium" panose="020B0603020102020204" pitchFamily="34" charset="0"/>
                        </a:rPr>
                        <a:t>Adoption of Final VMT Policies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361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95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C3ACC-423C-4962-B860-75E0D0E80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/>
              <a:t>Out</a:t>
            </a:r>
            <a:r>
              <a:rPr lang="en-US" dirty="0"/>
              <a:t>line</a:t>
            </a:r>
            <a:endParaRPr lang="en-US" sz="8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6B1C8-0CF9-4552-822C-A9CD3CE02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96969"/>
            <a:ext cx="7886700" cy="39488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 Background on SB 743</a:t>
            </a:r>
          </a:p>
          <a:p>
            <a:pPr marL="0" indent="0">
              <a:buNone/>
            </a:pPr>
            <a:r>
              <a:rPr lang="en-US" dirty="0"/>
              <a:t>2. What is VMT?</a:t>
            </a:r>
          </a:p>
          <a:p>
            <a:pPr marL="0" indent="0">
              <a:buNone/>
            </a:pPr>
            <a:r>
              <a:rPr lang="en-US" dirty="0"/>
              <a:t>3. Decisions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Methods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Screening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Thresholds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Mitigation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3200" dirty="0"/>
              <a:t>4. Discussion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EA2202-CED2-4215-87DB-707385D05BEE}"/>
              </a:ext>
            </a:extLst>
          </p:cNvPr>
          <p:cNvSpPr/>
          <p:nvPr/>
        </p:nvSpPr>
        <p:spPr>
          <a:xfrm>
            <a:off x="4572000" y="1210231"/>
            <a:ext cx="163674" cy="170079"/>
          </a:xfrm>
          <a:prstGeom prst="rect">
            <a:avLst/>
          </a:prstGeom>
          <a:solidFill>
            <a:srgbClr val="C6D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97D7D1-CD28-45A1-8A15-A040F9372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5DD-F2DF-411B-8A45-8AAB904CBD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55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9BB8BDB2-58D1-4997-8028-ACC4E41A6146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851535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r>
              <a:rPr lang="en-US" sz="8800" dirty="0"/>
              <a:t>Background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7090214" y="1189511"/>
            <a:ext cx="163674" cy="170079"/>
          </a:xfrm>
          <a:prstGeom prst="rect">
            <a:avLst/>
          </a:prstGeom>
          <a:solidFill>
            <a:srgbClr val="C6D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 hidden="1"/>
          <p:cNvGrpSpPr/>
          <p:nvPr/>
        </p:nvGrpSpPr>
        <p:grpSpPr>
          <a:xfrm>
            <a:off x="485701" y="2079814"/>
            <a:ext cx="8182024" cy="1710895"/>
            <a:chOff x="485701" y="2492976"/>
            <a:chExt cx="8182024" cy="1710895"/>
          </a:xfrm>
        </p:grpSpPr>
        <p:pic>
          <p:nvPicPr>
            <p:cNvPr id="19" name="FP logo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118" y="2492976"/>
              <a:ext cx="5946142" cy="1044386"/>
            </a:xfrm>
            <a:prstGeom prst="rect">
              <a:avLst/>
            </a:prstGeom>
          </p:spPr>
        </p:pic>
        <p:sp>
          <p:nvSpPr>
            <p:cNvPr id="9" name="website"/>
            <p:cNvSpPr txBox="1">
              <a:spLocks noChangeArrowheads="1"/>
            </p:cNvSpPr>
            <p:nvPr/>
          </p:nvSpPr>
          <p:spPr bwMode="auto">
            <a:xfrm>
              <a:off x="485701" y="3790709"/>
              <a:ext cx="8182024" cy="413162"/>
            </a:xfrm>
            <a:prstGeom prst="rect">
              <a:avLst/>
            </a:prstGeom>
            <a:ln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ts val="1200"/>
                </a:spcAft>
                <a:buClr>
                  <a:prstClr val="black"/>
                </a:buClr>
                <a:buSzPct val="110000"/>
                <a:buFont typeface="Arial" pitchFamily="34" charset="0"/>
                <a:buNone/>
                <a:tabLst>
                  <a:tab pos="576072" algn="l"/>
                </a:tabLst>
                <a:defRPr/>
              </a:pPr>
              <a:r>
                <a:rPr lang="en-US" sz="2000" b="1">
                  <a:solidFill>
                    <a:prstClr val="white"/>
                  </a:solidFill>
                  <a:latin typeface="Franklin Gothic Book" pitchFamily="34" charset="0"/>
                </a:rPr>
                <a:t>www.fehrandpeers</a:t>
              </a:r>
              <a:endParaRPr lang="en-US" sz="2000" b="1">
                <a:solidFill>
                  <a:prstClr val="white"/>
                </a:solidFill>
                <a:latin typeface="Franklin Gothic Book" pitchFamily="34" charset="0"/>
                <a:sym typeface="Arial" pitchFamily="34" charset="0"/>
              </a:endParaRPr>
            </a:p>
          </p:txBody>
        </p:sp>
      </p:grpSp>
      <p:sp>
        <p:nvSpPr>
          <p:cNvPr id="12" name="Blue innovation" hidden="1"/>
          <p:cNvSpPr txBox="1"/>
          <p:nvPr/>
        </p:nvSpPr>
        <p:spPr>
          <a:xfrm>
            <a:off x="-75414" y="4447760"/>
            <a:ext cx="9291484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000" spc="-450">
                <a:solidFill>
                  <a:srgbClr val="2E4A67"/>
                </a:solidFill>
                <a:latin typeface="Franklin Gothic Heavy" pitchFamily="34" charset="0"/>
              </a:rPr>
              <a:t>innovation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850A33-1936-42AA-9388-6146B5C6108E}"/>
              </a:ext>
            </a:extLst>
          </p:cNvPr>
          <p:cNvGrpSpPr/>
          <p:nvPr/>
        </p:nvGrpSpPr>
        <p:grpSpPr>
          <a:xfrm>
            <a:off x="2193378" y="2460501"/>
            <a:ext cx="5379787" cy="3420840"/>
            <a:chOff x="3662399" y="2486627"/>
            <a:chExt cx="5379787" cy="3420840"/>
          </a:xfrm>
        </p:grpSpPr>
        <p:sp>
          <p:nvSpPr>
            <p:cNvPr id="22" name="TextBox 21"/>
            <p:cNvSpPr txBox="1"/>
            <p:nvPr/>
          </p:nvSpPr>
          <p:spPr>
            <a:xfrm>
              <a:off x="4251566" y="4504965"/>
              <a:ext cx="1184170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4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Demi" panose="020B0703020102020204" pitchFamily="34" charset="0"/>
                  <a:cs typeface="Calibri" pitchFamily="34" charset="0"/>
                </a:rPr>
                <a:t>SB 375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62399" y="5317140"/>
              <a:ext cx="1016625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4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Demi" panose="020B0703020102020204" pitchFamily="34" charset="0"/>
                  <a:cs typeface="Calibri" pitchFamily="34" charset="0"/>
                </a:rPr>
                <a:t>AB 32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95774" y="4936140"/>
              <a:ext cx="1002775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Demi" panose="020B0703020102020204" pitchFamily="34" charset="0"/>
                  <a:cs typeface="Calibri" pitchFamily="34" charset="0"/>
                </a:rPr>
                <a:t>SB 97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84576" y="3629627"/>
              <a:ext cx="1189749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4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Demi" panose="020B0703020102020204" pitchFamily="34" charset="0"/>
                  <a:cs typeface="Calibri" pitchFamily="34" charset="0"/>
                </a:rPr>
                <a:t>SB 226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11554" y="2486627"/>
              <a:ext cx="1170962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400" b="1" u="sng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Demi" panose="020B0703020102020204" pitchFamily="34" charset="0"/>
                  <a:cs typeface="Calibri" pitchFamily="34" charset="0"/>
                </a:rPr>
                <a:t>SB 743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49415" y="3248627"/>
              <a:ext cx="1377428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4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Demi" panose="020B0703020102020204" pitchFamily="34" charset="0"/>
                  <a:cs typeface="Calibri" pitchFamily="34" charset="0"/>
                </a:rPr>
                <a:t>AB 2245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81106" y="2865816"/>
              <a:ext cx="1180644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4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Demi" panose="020B0703020102020204" pitchFamily="34" charset="0"/>
                  <a:cs typeface="Calibri" pitchFamily="34" charset="0"/>
                </a:rPr>
                <a:t>AB 417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86440" y="4067018"/>
              <a:ext cx="1382366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4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Demi" panose="020B0703020102020204" pitchFamily="34" charset="0"/>
                  <a:cs typeface="Calibri" pitchFamily="34" charset="0"/>
                </a:rPr>
                <a:t>AB 1358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716D868-0A6F-4868-A047-71E58440EF55}"/>
                </a:ext>
              </a:extLst>
            </p:cNvPr>
            <p:cNvSpPr txBox="1"/>
            <p:nvPr/>
          </p:nvSpPr>
          <p:spPr>
            <a:xfrm>
              <a:off x="5435814" y="4707138"/>
              <a:ext cx="3606372" cy="1200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4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Demi" panose="020B0703020102020204" pitchFamily="34" charset="0"/>
                  <a:cs typeface="Calibri" pitchFamily="34" charset="0"/>
                </a:rPr>
                <a:t>+10 California Climate</a:t>
              </a:r>
              <a:br>
                <a:rPr lang="en-US" sz="24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Demi" panose="020B0703020102020204" pitchFamily="34" charset="0"/>
                  <a:cs typeface="Calibri" pitchFamily="34" charset="0"/>
                </a:rPr>
              </a:br>
              <a:r>
                <a:rPr lang="en-US" sz="24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Demi" panose="020B0703020102020204" pitchFamily="34" charset="0"/>
                  <a:cs typeface="Calibri" pitchFamily="34" charset="0"/>
                </a:rPr>
                <a:t>change Executive Orders </a:t>
              </a:r>
              <a:br>
                <a:rPr lang="en-US" sz="24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Demi" panose="020B0703020102020204" pitchFamily="34" charset="0"/>
                  <a:cs typeface="Calibri" pitchFamily="34" charset="0"/>
                </a:rPr>
              </a:br>
              <a:r>
                <a:rPr lang="en-US" sz="24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Demi" panose="020B0703020102020204" pitchFamily="34" charset="0"/>
                  <a:cs typeface="Calibri" pitchFamily="34" charset="0"/>
                </a:rPr>
                <a:t>since 2004</a:t>
              </a:r>
            </a:p>
          </p:txBody>
        </p:sp>
      </p:grp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E72DF393-ED5B-47FE-A3AF-E9263869293A}"/>
              </a:ext>
            </a:extLst>
          </p:cNvPr>
          <p:cNvSpPr txBox="1">
            <a:spLocks/>
          </p:cNvSpPr>
          <p:nvPr/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BE05DD-F2DF-411B-8A45-8AAB904CBD85}" type="slidenum">
              <a:rPr lang="en-US" sz="1200" smtClean="0"/>
              <a:pPr/>
              <a:t>3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014338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25145E-6 L 0.00104 -0.411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0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hidden="1"/>
          <p:cNvGrpSpPr/>
          <p:nvPr/>
        </p:nvGrpSpPr>
        <p:grpSpPr>
          <a:xfrm>
            <a:off x="485701" y="2079814"/>
            <a:ext cx="8182024" cy="1710895"/>
            <a:chOff x="485701" y="2492976"/>
            <a:chExt cx="8182024" cy="1710895"/>
          </a:xfrm>
        </p:grpSpPr>
        <p:pic>
          <p:nvPicPr>
            <p:cNvPr id="19" name="FP logo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118" y="2492976"/>
              <a:ext cx="5946142" cy="1044386"/>
            </a:xfrm>
            <a:prstGeom prst="rect">
              <a:avLst/>
            </a:prstGeom>
          </p:spPr>
        </p:pic>
        <p:sp>
          <p:nvSpPr>
            <p:cNvPr id="9" name="website"/>
            <p:cNvSpPr txBox="1">
              <a:spLocks noChangeArrowheads="1"/>
            </p:cNvSpPr>
            <p:nvPr/>
          </p:nvSpPr>
          <p:spPr bwMode="auto">
            <a:xfrm>
              <a:off x="485701" y="3790709"/>
              <a:ext cx="8182024" cy="413162"/>
            </a:xfrm>
            <a:prstGeom prst="rect">
              <a:avLst/>
            </a:prstGeom>
            <a:ln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ts val="1200"/>
                </a:spcAft>
                <a:buClr>
                  <a:prstClr val="black"/>
                </a:buClr>
                <a:buSzPct val="110000"/>
                <a:buFont typeface="Arial" pitchFamily="34" charset="0"/>
                <a:buNone/>
                <a:tabLst>
                  <a:tab pos="576072" algn="l"/>
                </a:tabLst>
                <a:defRPr/>
              </a:pPr>
              <a:r>
                <a:rPr lang="en-US" sz="2000" b="1">
                  <a:solidFill>
                    <a:prstClr val="white"/>
                  </a:solidFill>
                  <a:latin typeface="Franklin Gothic Book" pitchFamily="34" charset="0"/>
                </a:rPr>
                <a:t>www.fehrandpeers</a:t>
              </a:r>
              <a:endParaRPr lang="en-US" sz="2000" b="1">
                <a:solidFill>
                  <a:prstClr val="white"/>
                </a:solidFill>
                <a:latin typeface="Franklin Gothic Book" pitchFamily="34" charset="0"/>
                <a:sym typeface="Arial" pitchFamily="34" charset="0"/>
              </a:endParaRPr>
            </a:p>
          </p:txBody>
        </p:sp>
      </p:grpSp>
      <p:sp>
        <p:nvSpPr>
          <p:cNvPr id="12" name="Blue innovation" hidden="1"/>
          <p:cNvSpPr txBox="1"/>
          <p:nvPr/>
        </p:nvSpPr>
        <p:spPr>
          <a:xfrm>
            <a:off x="-75414" y="4447760"/>
            <a:ext cx="9291484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000" spc="-450">
                <a:solidFill>
                  <a:srgbClr val="2E4A67"/>
                </a:solidFill>
                <a:latin typeface="Franklin Gothic Heavy" pitchFamily="34" charset="0"/>
              </a:rPr>
              <a:t>innovation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599" y="2057400"/>
            <a:ext cx="818202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400" dirty="0">
                <a:latin typeface="Franklin Gothic Demi" panose="020B0703020102020204" pitchFamily="34" charset="0"/>
              </a:rPr>
              <a:t>SB 743 Legislative Intent</a:t>
            </a:r>
          </a:p>
          <a:p>
            <a:pPr algn="just" fontAlgn="base"/>
            <a:endParaRPr lang="en-US" sz="2400" dirty="0">
              <a:latin typeface="Franklin Gothic Demi" panose="020B0703020102020204" pitchFamily="34" charset="0"/>
            </a:endParaRPr>
          </a:p>
          <a:p>
            <a:pPr algn="just" fontAlgn="base"/>
            <a:r>
              <a:rPr lang="en-US" sz="2400" dirty="0">
                <a:latin typeface="Franklin Gothic Demi" panose="020B0703020102020204" pitchFamily="34" charset="0"/>
              </a:rPr>
              <a:t>(1) Ensure that the environmental impacts of traffic, such as noise, air pollution, and safety concerns, continue to be properly addressed and mitigated through the California Environmental Quality Act.</a:t>
            </a:r>
          </a:p>
          <a:p>
            <a:pPr algn="just" fontAlgn="base"/>
            <a:endParaRPr lang="en-US" sz="2400" dirty="0">
              <a:latin typeface="Franklin Gothic Demi" panose="020B0703020102020204" pitchFamily="34" charset="0"/>
            </a:endParaRPr>
          </a:p>
          <a:p>
            <a:pPr algn="just" fontAlgn="base"/>
            <a:r>
              <a:rPr lang="en-US" sz="2400" dirty="0">
                <a:latin typeface="Franklin Gothic Demi" panose="020B0703020102020204" pitchFamily="34" charset="0"/>
              </a:rPr>
              <a:t>(2) More appropriately balance the needs of congestion management with statewide goals related to infill development, promotion of public health through active transportation, and reduction of greenhouse gas emissions.</a:t>
            </a:r>
            <a:endParaRPr lang="en-US" sz="2400" b="0" i="0" dirty="0">
              <a:effectLst/>
              <a:latin typeface="Franklin Gothic Demi" panose="020B07030201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D65756C-1AEC-4291-BC1C-86EFAB0C217D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851535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r>
              <a:rPr lang="en-US" sz="8800" dirty="0"/>
              <a:t>Background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3F7598-BFAD-445A-88E4-BE7CBAEE9DC9}"/>
              </a:ext>
            </a:extLst>
          </p:cNvPr>
          <p:cNvSpPr/>
          <p:nvPr/>
        </p:nvSpPr>
        <p:spPr>
          <a:xfrm>
            <a:off x="7090214" y="1189511"/>
            <a:ext cx="163674" cy="170079"/>
          </a:xfrm>
          <a:prstGeom prst="rect">
            <a:avLst/>
          </a:prstGeom>
          <a:solidFill>
            <a:srgbClr val="C6D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D495AE36-A2F1-430C-B21D-BD9304D95912}"/>
              </a:ext>
            </a:extLst>
          </p:cNvPr>
          <p:cNvSpPr txBox="1">
            <a:spLocks/>
          </p:cNvSpPr>
          <p:nvPr/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BE05DD-F2DF-411B-8A45-8AAB904CBD85}" type="slidenum">
              <a:rPr lang="en-US" sz="1200" smtClean="0"/>
              <a:pPr/>
              <a:t>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225185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25145E-6 L 0.00104 -0.411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0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hidden="1"/>
          <p:cNvGrpSpPr/>
          <p:nvPr/>
        </p:nvGrpSpPr>
        <p:grpSpPr>
          <a:xfrm>
            <a:off x="485701" y="2079814"/>
            <a:ext cx="8182024" cy="1710895"/>
            <a:chOff x="485701" y="2492976"/>
            <a:chExt cx="8182024" cy="1710895"/>
          </a:xfrm>
        </p:grpSpPr>
        <p:pic>
          <p:nvPicPr>
            <p:cNvPr id="19" name="FP logo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118" y="2492976"/>
              <a:ext cx="5946142" cy="1044386"/>
            </a:xfrm>
            <a:prstGeom prst="rect">
              <a:avLst/>
            </a:prstGeom>
          </p:spPr>
        </p:pic>
        <p:sp>
          <p:nvSpPr>
            <p:cNvPr id="9" name="website"/>
            <p:cNvSpPr txBox="1">
              <a:spLocks noChangeArrowheads="1"/>
            </p:cNvSpPr>
            <p:nvPr/>
          </p:nvSpPr>
          <p:spPr bwMode="auto">
            <a:xfrm>
              <a:off x="485701" y="3790709"/>
              <a:ext cx="8182024" cy="413162"/>
            </a:xfrm>
            <a:prstGeom prst="rect">
              <a:avLst/>
            </a:prstGeom>
            <a:ln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ts val="1200"/>
                </a:spcAft>
                <a:buClr>
                  <a:prstClr val="black"/>
                </a:buClr>
                <a:buSzPct val="110000"/>
                <a:buFont typeface="Arial" pitchFamily="34" charset="0"/>
                <a:buNone/>
                <a:tabLst>
                  <a:tab pos="576072" algn="l"/>
                </a:tabLst>
                <a:defRPr/>
              </a:pPr>
              <a:r>
                <a:rPr lang="en-US" sz="2000" b="1">
                  <a:solidFill>
                    <a:prstClr val="white"/>
                  </a:solidFill>
                  <a:latin typeface="Franklin Gothic Book" pitchFamily="34" charset="0"/>
                </a:rPr>
                <a:t>www.fehrandpeers</a:t>
              </a:r>
              <a:endParaRPr lang="en-US" sz="2000" b="1">
                <a:solidFill>
                  <a:prstClr val="white"/>
                </a:solidFill>
                <a:latin typeface="Franklin Gothic Book" pitchFamily="34" charset="0"/>
                <a:sym typeface="Arial" pitchFamily="34" charset="0"/>
              </a:endParaRPr>
            </a:p>
          </p:txBody>
        </p:sp>
      </p:grpSp>
      <p:sp>
        <p:nvSpPr>
          <p:cNvPr id="12" name="Blue innovation" hidden="1"/>
          <p:cNvSpPr txBox="1"/>
          <p:nvPr/>
        </p:nvSpPr>
        <p:spPr>
          <a:xfrm>
            <a:off x="-75414" y="4447760"/>
            <a:ext cx="9291484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000" spc="-450">
                <a:solidFill>
                  <a:srgbClr val="2E4A67"/>
                </a:solidFill>
                <a:latin typeface="Franklin Gothic Heavy" pitchFamily="34" charset="0"/>
              </a:rPr>
              <a:t>innovation</a:t>
            </a:r>
          </a:p>
        </p:txBody>
      </p:sp>
      <p:sp>
        <p:nvSpPr>
          <p:cNvPr id="17" name="W¥ل云玗İαЂÕØÚáÛ丫:Téxt Plàçèhòlðêr 表¥鷗字㌍_W 2"/>
          <p:cNvSpPr txBox="1">
            <a:spLocks/>
          </p:cNvSpPr>
          <p:nvPr/>
        </p:nvSpPr>
        <p:spPr>
          <a:xfrm>
            <a:off x="1085168" y="2079814"/>
            <a:ext cx="7186041" cy="4156518"/>
          </a:xfr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4000" b="1" dirty="0">
                <a:latin typeface="Franklin Gothic Book" panose="020B0503020102020204" pitchFamily="34" charset="0"/>
                <a:cs typeface="Calibri" pitchFamily="34" charset="0"/>
              </a:rPr>
              <a:t>What Does </a:t>
            </a:r>
            <a:br>
              <a:rPr lang="en-US" sz="4000" b="1" dirty="0">
                <a:latin typeface="Franklin Gothic Book" panose="020B0503020102020204" pitchFamily="34" charset="0"/>
                <a:cs typeface="Calibri" pitchFamily="34" charset="0"/>
              </a:rPr>
            </a:br>
            <a:r>
              <a:rPr lang="en-US" sz="4000" b="1" dirty="0">
                <a:latin typeface="Franklin Gothic Book" panose="020B0503020102020204" pitchFamily="34" charset="0"/>
                <a:cs typeface="Calibri" pitchFamily="34" charset="0"/>
              </a:rPr>
              <a:t>SB 743 Do?</a:t>
            </a:r>
            <a:endParaRPr lang="en-US" sz="2400" b="1" dirty="0">
              <a:latin typeface="Franklin Gothic Book" panose="020B0503020102020204" pitchFamily="34" charset="0"/>
              <a:cs typeface="Calibri" pitchFamily="34" charset="0"/>
            </a:endParaRPr>
          </a:p>
          <a:p>
            <a:pPr>
              <a:buFont typeface="Franklin Gothic Book" panose="020B0503020102020204" pitchFamily="34" charset="0"/>
              <a:buChar char="−"/>
              <a:defRPr/>
            </a:pPr>
            <a:r>
              <a:rPr lang="en-US" sz="2000" b="1" dirty="0">
                <a:latin typeface="Franklin Gothic Book" panose="020B0503020102020204" pitchFamily="34" charset="0"/>
                <a:cs typeface="Calibri" pitchFamily="34" charset="0"/>
              </a:rPr>
              <a:t>Eliminates LOS/Delay </a:t>
            </a:r>
            <a:r>
              <a:rPr lang="en-US" sz="2000" b="1" u="sng" dirty="0">
                <a:latin typeface="Franklin Gothic Book" panose="020B0503020102020204" pitchFamily="34" charset="0"/>
                <a:cs typeface="Calibri" pitchFamily="34" charset="0"/>
              </a:rPr>
              <a:t>as a significance threshold</a:t>
            </a:r>
            <a:endParaRPr lang="en-US" sz="3600" b="1" dirty="0">
              <a:latin typeface="Franklin Gothic Book" panose="020B0503020102020204" pitchFamily="34" charset="0"/>
              <a:cs typeface="Calibri" pitchFamily="34" charset="0"/>
            </a:endParaRPr>
          </a:p>
          <a:p>
            <a:pPr>
              <a:buFont typeface="Franklin Gothic Book" panose="020B0503020102020204" pitchFamily="34" charset="0"/>
              <a:buChar char="−"/>
              <a:defRPr/>
            </a:pPr>
            <a:r>
              <a:rPr lang="en-US" sz="2000" b="1" dirty="0">
                <a:latin typeface="Franklin Gothic Book" panose="020B0503020102020204" pitchFamily="34" charset="0"/>
                <a:cs typeface="Calibri" pitchFamily="34" charset="0"/>
              </a:rPr>
              <a:t>Adds VMT </a:t>
            </a:r>
            <a:r>
              <a:rPr lang="en-US" sz="2000" b="1" u="sng" dirty="0">
                <a:latin typeface="Franklin Gothic Book" panose="020B0503020102020204" pitchFamily="34" charset="0"/>
                <a:cs typeface="Calibri" pitchFamily="34" charset="0"/>
              </a:rPr>
              <a:t>as a CEQA significance threshold</a:t>
            </a:r>
          </a:p>
          <a:p>
            <a:pPr>
              <a:buFont typeface="Franklin Gothic Book" panose="020B0503020102020204" pitchFamily="34" charset="0"/>
              <a:buChar char="−"/>
              <a:defRPr/>
            </a:pPr>
            <a:r>
              <a:rPr lang="en-US" sz="2000" b="1" dirty="0">
                <a:latin typeface="Franklin Gothic Book" panose="020B0503020102020204" pitchFamily="34" charset="0"/>
                <a:cs typeface="Calibri" pitchFamily="34" charset="0"/>
              </a:rPr>
              <a:t>Provides </a:t>
            </a:r>
            <a:r>
              <a:rPr lang="en-US" sz="2000" b="1" u="sng" dirty="0">
                <a:latin typeface="Franklin Gothic Book" panose="020B0503020102020204" pitchFamily="34" charset="0"/>
                <a:cs typeface="Calibri" pitchFamily="34" charset="0"/>
              </a:rPr>
              <a:t>methods and thresholds guidance</a:t>
            </a:r>
          </a:p>
          <a:p>
            <a:pPr>
              <a:buFont typeface="Franklin Gothic Book" panose="020B0503020102020204" pitchFamily="34" charset="0"/>
              <a:buChar char="−"/>
              <a:defRPr/>
            </a:pPr>
            <a:r>
              <a:rPr lang="en-US" sz="2000" b="1" dirty="0">
                <a:latin typeface="Franklin Gothic Book" panose="020B0503020102020204" pitchFamily="34" charset="0"/>
                <a:cs typeface="Calibri" pitchFamily="34" charset="0"/>
              </a:rPr>
              <a:t>Changes </a:t>
            </a:r>
            <a:r>
              <a:rPr lang="en-US" sz="2000" b="1" u="sng" dirty="0">
                <a:latin typeface="Franklin Gothic Book" panose="020B0503020102020204" pitchFamily="34" charset="0"/>
                <a:cs typeface="Calibri" pitchFamily="34" charset="0"/>
              </a:rPr>
              <a:t>where significant impacts occur</a:t>
            </a:r>
          </a:p>
          <a:p>
            <a:pPr>
              <a:buFont typeface="Franklin Gothic Book" panose="020B0503020102020204" pitchFamily="34" charset="0"/>
              <a:buChar char="−"/>
              <a:defRPr/>
            </a:pPr>
            <a:r>
              <a:rPr lang="en-US" sz="2000" b="1" dirty="0">
                <a:latin typeface="Franklin Gothic Book" panose="020B0503020102020204" pitchFamily="34" charset="0"/>
                <a:cs typeface="Calibri" pitchFamily="34" charset="0"/>
              </a:rPr>
              <a:t>Changes </a:t>
            </a:r>
            <a:r>
              <a:rPr lang="en-US" sz="2000" b="1" u="sng" dirty="0">
                <a:latin typeface="Franklin Gothic Book" panose="020B0503020102020204" pitchFamily="34" charset="0"/>
                <a:cs typeface="Calibri" pitchFamily="34" charset="0"/>
              </a:rPr>
              <a:t>mitigation focus</a:t>
            </a:r>
          </a:p>
          <a:p>
            <a:pPr>
              <a:buFont typeface="Franklin Gothic Book" panose="020B0503020102020204" pitchFamily="34" charset="0"/>
              <a:buChar char="−"/>
              <a:defRPr/>
            </a:pPr>
            <a:endParaRPr lang="en-US" sz="2400" b="1" u="sng" dirty="0">
              <a:latin typeface="Franklin Gothic Book" panose="020B0503020102020204" pitchFamily="34" charset="0"/>
              <a:cs typeface="Calibri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4A97515-B37F-4F5A-B52B-92D309F090DC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851535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r>
              <a:rPr lang="en-US" sz="8800" dirty="0"/>
              <a:t>Background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41AC45E-B63F-41B2-9973-F0EA8A8D378E}"/>
              </a:ext>
            </a:extLst>
          </p:cNvPr>
          <p:cNvSpPr/>
          <p:nvPr/>
        </p:nvSpPr>
        <p:spPr>
          <a:xfrm>
            <a:off x="7090214" y="1189511"/>
            <a:ext cx="163674" cy="170079"/>
          </a:xfrm>
          <a:prstGeom prst="rect">
            <a:avLst/>
          </a:prstGeom>
          <a:solidFill>
            <a:srgbClr val="C6D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8FFBA3C4-7814-4A1E-90DD-290DCCF95198}"/>
              </a:ext>
            </a:extLst>
          </p:cNvPr>
          <p:cNvSpPr txBox="1">
            <a:spLocks/>
          </p:cNvSpPr>
          <p:nvPr/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BE05DD-F2DF-411B-8A45-8AAB904CBD85}" type="slidenum">
              <a:rPr lang="en-US" sz="1200" smtClean="0"/>
              <a:pPr/>
              <a:t>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160480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25145E-6 L 0.00104 -0.411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0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hidden="1"/>
          <p:cNvGrpSpPr/>
          <p:nvPr/>
        </p:nvGrpSpPr>
        <p:grpSpPr>
          <a:xfrm>
            <a:off x="485701" y="2079814"/>
            <a:ext cx="8182024" cy="1710895"/>
            <a:chOff x="485701" y="2492976"/>
            <a:chExt cx="8182024" cy="1710895"/>
          </a:xfrm>
        </p:grpSpPr>
        <p:pic>
          <p:nvPicPr>
            <p:cNvPr id="19" name="FP logo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118" y="2492976"/>
              <a:ext cx="5946142" cy="1044386"/>
            </a:xfrm>
            <a:prstGeom prst="rect">
              <a:avLst/>
            </a:prstGeom>
          </p:spPr>
        </p:pic>
        <p:sp>
          <p:nvSpPr>
            <p:cNvPr id="9" name="website"/>
            <p:cNvSpPr txBox="1">
              <a:spLocks noChangeArrowheads="1"/>
            </p:cNvSpPr>
            <p:nvPr/>
          </p:nvSpPr>
          <p:spPr bwMode="auto">
            <a:xfrm>
              <a:off x="485701" y="3790709"/>
              <a:ext cx="8182024" cy="413162"/>
            </a:xfrm>
            <a:prstGeom prst="rect">
              <a:avLst/>
            </a:prstGeom>
            <a:ln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ts val="1200"/>
                </a:spcAft>
                <a:buClr>
                  <a:prstClr val="black"/>
                </a:buClr>
                <a:buSzPct val="110000"/>
                <a:buFont typeface="Arial" pitchFamily="34" charset="0"/>
                <a:buNone/>
                <a:tabLst>
                  <a:tab pos="576072" algn="l"/>
                </a:tabLst>
                <a:defRPr/>
              </a:pPr>
              <a:r>
                <a:rPr lang="en-US" sz="2000" b="1">
                  <a:solidFill>
                    <a:prstClr val="white"/>
                  </a:solidFill>
                  <a:latin typeface="Franklin Gothic Book" pitchFamily="34" charset="0"/>
                </a:rPr>
                <a:t>www.fehrandpeers</a:t>
              </a:r>
              <a:endParaRPr lang="en-US" sz="2000" b="1">
                <a:solidFill>
                  <a:prstClr val="white"/>
                </a:solidFill>
                <a:latin typeface="Franklin Gothic Book" pitchFamily="34" charset="0"/>
                <a:sym typeface="Arial" pitchFamily="34" charset="0"/>
              </a:endParaRPr>
            </a:p>
          </p:txBody>
        </p:sp>
      </p:grpSp>
      <p:sp>
        <p:nvSpPr>
          <p:cNvPr id="12" name="Blue innovation" hidden="1"/>
          <p:cNvSpPr txBox="1"/>
          <p:nvPr/>
        </p:nvSpPr>
        <p:spPr>
          <a:xfrm>
            <a:off x="-75414" y="4447760"/>
            <a:ext cx="9291484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000" spc="-450">
                <a:solidFill>
                  <a:srgbClr val="2E4A67"/>
                </a:solidFill>
                <a:latin typeface="Franklin Gothic Heavy" pitchFamily="34" charset="0"/>
              </a:rPr>
              <a:t>innovation</a:t>
            </a:r>
          </a:p>
        </p:txBody>
      </p:sp>
      <p:sp>
        <p:nvSpPr>
          <p:cNvPr id="13" name="W¥ل云玗İαЂÕØÚáÛ丫:Téxt Plàçèhòlðêr 表¥鷗字㌍_W 2"/>
          <p:cNvSpPr txBox="1">
            <a:spLocks/>
          </p:cNvSpPr>
          <p:nvPr/>
        </p:nvSpPr>
        <p:spPr>
          <a:xfrm>
            <a:off x="4741552" y="1828800"/>
            <a:ext cx="3840480" cy="1693266"/>
          </a:xfr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4000" b="1" dirty="0">
                <a:latin typeface="Franklin Gothic Book" panose="020B0503020102020204" pitchFamily="34" charset="0"/>
                <a:cs typeface="Calibri" pitchFamily="34" charset="0"/>
              </a:rPr>
              <a:t>What SB 743 Does Not Do…</a:t>
            </a:r>
          </a:p>
          <a:p>
            <a:pPr marL="0" indent="0">
              <a:buNone/>
              <a:defRPr/>
            </a:pPr>
            <a:r>
              <a:rPr lang="en-US" sz="2400" b="1" dirty="0">
                <a:latin typeface="Franklin Gothic Book" panose="020B0503020102020204" pitchFamily="34" charset="0"/>
                <a:cs typeface="Calibri" pitchFamily="34" charset="0"/>
              </a:rPr>
              <a:t>No change to general plans, traffic impact fee programs, State Constitution, subdivision map act, etc.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0717C2-CD26-4AC6-88D5-7C89A695D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31" y="1920874"/>
            <a:ext cx="3521253" cy="4572000"/>
          </a:xfrm>
          <a:prstGeom prst="rect">
            <a:avLst/>
          </a:prstGeom>
          <a:ln>
            <a:noFill/>
          </a:ln>
          <a:effectLst>
            <a:outerShdw blurRad="38100" dist="76200" dir="2700000" algn="tl" rotWithShape="0">
              <a:srgbClr val="333333">
                <a:alpha val="30000"/>
              </a:srgbClr>
            </a:outerShdw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331AB5F-FCAC-445C-8515-91D8DDD025C4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851535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r>
              <a:rPr lang="en-US" sz="8800" dirty="0"/>
              <a:t>Background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775B3D-37D2-4B7C-8C12-BC3B389EDFD7}"/>
              </a:ext>
            </a:extLst>
          </p:cNvPr>
          <p:cNvSpPr/>
          <p:nvPr/>
        </p:nvSpPr>
        <p:spPr>
          <a:xfrm>
            <a:off x="7090214" y="1189511"/>
            <a:ext cx="163674" cy="170079"/>
          </a:xfrm>
          <a:prstGeom prst="rect">
            <a:avLst/>
          </a:prstGeom>
          <a:solidFill>
            <a:srgbClr val="C6D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3DEF24A6-6B9D-4B14-A6B3-E3740BE09733}"/>
              </a:ext>
            </a:extLst>
          </p:cNvPr>
          <p:cNvSpPr txBox="1">
            <a:spLocks/>
          </p:cNvSpPr>
          <p:nvPr/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BE05DD-F2DF-411B-8A45-8AAB904CBD85}" type="slidenum">
              <a:rPr lang="en-US" sz="1200" smtClean="0"/>
              <a:pPr/>
              <a:t>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391349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25145E-6 L 0.00104 -0.411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0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6B1C8-0CF9-4552-822C-A9CD3CE02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75729"/>
            <a:ext cx="584730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E584770-075F-415C-9854-68DCD42A65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6325430"/>
              </p:ext>
            </p:extLst>
          </p:nvPr>
        </p:nvGraphicFramePr>
        <p:xfrm>
          <a:off x="1523999" y="1875729"/>
          <a:ext cx="6304767" cy="4207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is FPthink">
            <a:extLst>
              <a:ext uri="{FF2B5EF4-FFF2-40B4-BE49-F238E27FC236}">
                <a16:creationId xmlns:a16="http://schemas.microsoft.com/office/drawing/2014/main" id="{F356FD7B-E914-4EA4-8EFC-0E8FAB9FE9D4}"/>
              </a:ext>
            </a:extLst>
          </p:cNvPr>
          <p:cNvSpPr txBox="1"/>
          <p:nvPr/>
        </p:nvSpPr>
        <p:spPr>
          <a:xfrm>
            <a:off x="1016732" y="2133159"/>
            <a:ext cx="47448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cap="all" dirty="0">
                <a:latin typeface="Franklin Gothic Heavy" panose="020B0903020102020204" pitchFamily="34" charset="0"/>
              </a:rPr>
              <a:t>Status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88F7779-C1B4-4AF1-8777-774AEBC27A96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851535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r>
              <a:rPr lang="en-US" sz="8800" dirty="0"/>
              <a:t>Background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7E200A-4F67-4BEE-A2BD-2F4BE74BD197}"/>
              </a:ext>
            </a:extLst>
          </p:cNvPr>
          <p:cNvSpPr/>
          <p:nvPr/>
        </p:nvSpPr>
        <p:spPr>
          <a:xfrm>
            <a:off x="7090214" y="1189511"/>
            <a:ext cx="163674" cy="170079"/>
          </a:xfrm>
          <a:prstGeom prst="rect">
            <a:avLst/>
          </a:prstGeom>
          <a:solidFill>
            <a:srgbClr val="C6D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B5E124E-A4AA-466C-A33A-1211FC414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5DD-F2DF-411B-8A45-8AAB904CBD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03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C3ACC-423C-4962-B860-75E0D0E80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/>
              <a:t>What is VMT?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EA2202-CED2-4215-87DB-707385D05BEE}"/>
              </a:ext>
            </a:extLst>
          </p:cNvPr>
          <p:cNvSpPr/>
          <p:nvPr/>
        </p:nvSpPr>
        <p:spPr>
          <a:xfrm>
            <a:off x="7681351" y="1206209"/>
            <a:ext cx="163674" cy="170079"/>
          </a:xfrm>
          <a:prstGeom prst="rect">
            <a:avLst/>
          </a:prstGeom>
          <a:solidFill>
            <a:srgbClr val="C6D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2F3312-7E4F-4C6B-8488-B4726BE14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VMT = Vehicle Trips x Trip Length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4" descr="chix.jpg">
            <a:extLst>
              <a:ext uri="{FF2B5EF4-FFF2-40B4-BE49-F238E27FC236}">
                <a16:creationId xmlns:a16="http://schemas.microsoft.com/office/drawing/2014/main" id="{12BDD047-5C52-4551-96CE-B07A20840C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43" t="26214" r="16071" b="14458"/>
          <a:stretch/>
        </p:blipFill>
        <p:spPr bwMode="auto">
          <a:xfrm>
            <a:off x="2720973" y="2790820"/>
            <a:ext cx="3702053" cy="3702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E49F1-7E1C-427F-BB63-50272280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5DD-F2DF-411B-8A45-8AAB904CBD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16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C3ACC-423C-4962-B860-75E0D0E80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/>
              <a:t>What is VMT?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6B1C8-0CF9-4552-822C-A9CD3CE02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625" y="1875729"/>
            <a:ext cx="8680537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Project Generated VMT vs Project Effect on VMT</a:t>
            </a:r>
          </a:p>
          <a:p>
            <a:pPr lvl="1" algn="ctr" fontAlgn="base"/>
            <a:endParaRPr lang="en-US" sz="1800" b="0" dirty="0">
              <a:solidFill>
                <a:srgbClr val="33333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EA2202-CED2-4215-87DB-707385D05BEE}"/>
              </a:ext>
            </a:extLst>
          </p:cNvPr>
          <p:cNvSpPr/>
          <p:nvPr/>
        </p:nvSpPr>
        <p:spPr>
          <a:xfrm>
            <a:off x="7681351" y="1206209"/>
            <a:ext cx="163674" cy="170079"/>
          </a:xfrm>
          <a:prstGeom prst="rect">
            <a:avLst/>
          </a:prstGeom>
          <a:solidFill>
            <a:srgbClr val="C6D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0938F1-BFA1-40DB-9D0C-68B7F222D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080" y="3429000"/>
            <a:ext cx="5569295" cy="2517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9822DF-2E39-4CDE-B4E0-91B60F983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82" y="2295913"/>
            <a:ext cx="2819093" cy="231580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9C208-6E6D-4B7A-9B26-9BC0AD7DF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5DD-F2DF-411B-8A45-8AAB904CBD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7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1573</TotalTime>
  <Words>608</Words>
  <Application>Microsoft Office PowerPoint</Application>
  <PresentationFormat>On-screen Show (4:3)</PresentationFormat>
  <Paragraphs>190</Paragraphs>
  <Slides>19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Franklin Gothic Book</vt:lpstr>
      <vt:lpstr>Franklin Gothic Demi</vt:lpstr>
      <vt:lpstr>Franklin Gothic Heavy</vt:lpstr>
      <vt:lpstr>Franklin Gothic Medium</vt:lpstr>
      <vt:lpstr>Office Theme</vt:lpstr>
      <vt:lpstr>1_Office Theme</vt:lpstr>
      <vt:lpstr>VMT in CEQA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VMT?</vt:lpstr>
      <vt:lpstr>What is VMT?</vt:lpstr>
      <vt:lpstr>VMT Consistency?</vt:lpstr>
      <vt:lpstr>Decisions</vt:lpstr>
      <vt:lpstr>Decisions</vt:lpstr>
      <vt:lpstr>Decisions</vt:lpstr>
      <vt:lpstr>Decisions</vt:lpstr>
      <vt:lpstr>Decisions</vt:lpstr>
      <vt:lpstr>Decisions</vt:lpstr>
      <vt:lpstr>Decisions</vt:lpstr>
      <vt:lpstr>Decisions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Milam</dc:creator>
  <cp:lastModifiedBy>Matt Morley</cp:lastModifiedBy>
  <cp:revision>85</cp:revision>
  <dcterms:created xsi:type="dcterms:W3CDTF">2018-09-06T23:05:53Z</dcterms:created>
  <dcterms:modified xsi:type="dcterms:W3CDTF">2019-10-10T23:07:32Z</dcterms:modified>
</cp:coreProperties>
</file>